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handoutMasterIdLst>
    <p:handoutMasterId r:id="rId23"/>
  </p:handoutMasterIdLst>
  <p:sldIdLst>
    <p:sldId id="256" r:id="rId2"/>
    <p:sldId id="261" r:id="rId3"/>
    <p:sldId id="257" r:id="rId4"/>
    <p:sldId id="262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82" r:id="rId17"/>
    <p:sldId id="278" r:id="rId18"/>
    <p:sldId id="279" r:id="rId19"/>
    <p:sldId id="280" r:id="rId20"/>
    <p:sldId id="281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58" autoAdjust="0"/>
  </p:normalViewPr>
  <p:slideViewPr>
    <p:cSldViewPr snapToGrid="0">
      <p:cViewPr>
        <p:scale>
          <a:sx n="77" d="100"/>
          <a:sy n="77" d="100"/>
        </p:scale>
        <p:origin x="-45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B122A-8222-4323-A8D2-249541A4B9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6DC26E5-CC68-45F5-901F-A1E6513C048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r-Latn-RS" dirty="0"/>
        </a:p>
      </dgm:t>
    </dgm:pt>
    <dgm:pt modelId="{A3F0ACD5-428B-4F84-86C1-05BA4D59DC5B}" type="parTrans" cxnId="{E60C9120-70B1-4A3A-ACA5-301B00B95011}">
      <dgm:prSet/>
      <dgm:spPr/>
      <dgm:t>
        <a:bodyPr/>
        <a:lstStyle/>
        <a:p>
          <a:endParaRPr lang="sr-Latn-RS"/>
        </a:p>
      </dgm:t>
    </dgm:pt>
    <dgm:pt modelId="{9C1A17F0-7008-49B4-BBAF-DE496F25AA8C}" type="sibTrans" cxnId="{E60C9120-70B1-4A3A-ACA5-301B00B95011}">
      <dgm:prSet/>
      <dgm:spPr/>
      <dgm:t>
        <a:bodyPr/>
        <a:lstStyle/>
        <a:p>
          <a:endParaRPr lang="sr-Latn-RS"/>
        </a:p>
      </dgm:t>
    </dgm:pt>
    <dgm:pt modelId="{45E77210-59F3-4AAE-89CD-B0976F747BA3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r-Latn-RS" dirty="0"/>
        </a:p>
      </dgm:t>
    </dgm:pt>
    <dgm:pt modelId="{17712FB2-DF34-44AE-9338-D030802E3C0A}" type="parTrans" cxnId="{C0E5F99A-609B-446A-92CA-90CFA8B2F3E0}">
      <dgm:prSet/>
      <dgm:spPr/>
      <dgm:t>
        <a:bodyPr/>
        <a:lstStyle/>
        <a:p>
          <a:endParaRPr lang="sr-Latn-RS"/>
        </a:p>
      </dgm:t>
    </dgm:pt>
    <dgm:pt modelId="{E21DA2AB-30AD-442E-97C0-CA44BF6323F6}" type="sibTrans" cxnId="{C0E5F99A-609B-446A-92CA-90CFA8B2F3E0}">
      <dgm:prSet/>
      <dgm:spPr/>
      <dgm:t>
        <a:bodyPr/>
        <a:lstStyle/>
        <a:p>
          <a:endParaRPr lang="sr-Latn-RS"/>
        </a:p>
      </dgm:t>
    </dgm:pt>
    <dgm:pt modelId="{DC7C5248-BD8F-4467-9D56-8783F4D52298}" type="pres">
      <dgm:prSet presAssocID="{C47B122A-8222-4323-A8D2-249541A4B957}" presName="Name0" presStyleCnt="0">
        <dgm:presLayoutVars>
          <dgm:dir/>
          <dgm:resizeHandles val="exact"/>
        </dgm:presLayoutVars>
      </dgm:prSet>
      <dgm:spPr/>
    </dgm:pt>
    <dgm:pt modelId="{09A0F361-B9F9-4E3F-A6E7-7EF8F55DD88E}" type="pres">
      <dgm:prSet presAssocID="{E6DC26E5-CC68-45F5-901F-A1E6513C048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4807A8A-B7B9-4CEE-907C-6ECD2F256EAF}" type="pres">
      <dgm:prSet presAssocID="{9C1A17F0-7008-49B4-BBAF-DE496F25AA8C}" presName="sibTrans" presStyleLbl="sibTrans2D1" presStyleIdx="0" presStyleCnt="1"/>
      <dgm:spPr/>
      <dgm:t>
        <a:bodyPr/>
        <a:lstStyle/>
        <a:p>
          <a:endParaRPr lang="sr-Latn-RS"/>
        </a:p>
      </dgm:t>
    </dgm:pt>
    <dgm:pt modelId="{36025EBD-B536-4459-9EC5-EDA8A5A4EE0B}" type="pres">
      <dgm:prSet presAssocID="{9C1A17F0-7008-49B4-BBAF-DE496F25AA8C}" presName="connectorText" presStyleLbl="sibTrans2D1" presStyleIdx="0" presStyleCnt="1"/>
      <dgm:spPr/>
      <dgm:t>
        <a:bodyPr/>
        <a:lstStyle/>
        <a:p>
          <a:endParaRPr lang="sr-Latn-RS"/>
        </a:p>
      </dgm:t>
    </dgm:pt>
    <dgm:pt modelId="{B697FB8C-07C7-46A8-98D9-6279D6A1702B}" type="pres">
      <dgm:prSet presAssocID="{45E77210-59F3-4AAE-89CD-B0976F747BA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5E8E1D8-F4AA-4E54-BB2B-57802557D3F8}" type="presOf" srcId="{9C1A17F0-7008-49B4-BBAF-DE496F25AA8C}" destId="{C4807A8A-B7B9-4CEE-907C-6ECD2F256EAF}" srcOrd="0" destOrd="0" presId="urn:microsoft.com/office/officeart/2005/8/layout/process1"/>
    <dgm:cxn modelId="{C0E5F99A-609B-446A-92CA-90CFA8B2F3E0}" srcId="{C47B122A-8222-4323-A8D2-249541A4B957}" destId="{45E77210-59F3-4AAE-89CD-B0976F747BA3}" srcOrd="1" destOrd="0" parTransId="{17712FB2-DF34-44AE-9338-D030802E3C0A}" sibTransId="{E21DA2AB-30AD-442E-97C0-CA44BF6323F6}"/>
    <dgm:cxn modelId="{CAB5CE1C-77F1-4144-9F61-17FA7C293067}" type="presOf" srcId="{9C1A17F0-7008-49B4-BBAF-DE496F25AA8C}" destId="{36025EBD-B536-4459-9EC5-EDA8A5A4EE0B}" srcOrd="1" destOrd="0" presId="urn:microsoft.com/office/officeart/2005/8/layout/process1"/>
    <dgm:cxn modelId="{43843B2D-A93E-4CE6-A452-32D39F310944}" type="presOf" srcId="{E6DC26E5-CC68-45F5-901F-A1E6513C0481}" destId="{09A0F361-B9F9-4E3F-A6E7-7EF8F55DD88E}" srcOrd="0" destOrd="0" presId="urn:microsoft.com/office/officeart/2005/8/layout/process1"/>
    <dgm:cxn modelId="{8FDDD499-A5CD-40A4-B633-5EFE4BFCE398}" type="presOf" srcId="{45E77210-59F3-4AAE-89CD-B0976F747BA3}" destId="{B697FB8C-07C7-46A8-98D9-6279D6A1702B}" srcOrd="0" destOrd="0" presId="urn:microsoft.com/office/officeart/2005/8/layout/process1"/>
    <dgm:cxn modelId="{5E04C845-1DDC-4D7D-BFB7-064D6FD22C9E}" type="presOf" srcId="{C47B122A-8222-4323-A8D2-249541A4B957}" destId="{DC7C5248-BD8F-4467-9D56-8783F4D52298}" srcOrd="0" destOrd="0" presId="urn:microsoft.com/office/officeart/2005/8/layout/process1"/>
    <dgm:cxn modelId="{E60C9120-70B1-4A3A-ACA5-301B00B95011}" srcId="{C47B122A-8222-4323-A8D2-249541A4B957}" destId="{E6DC26E5-CC68-45F5-901F-A1E6513C0481}" srcOrd="0" destOrd="0" parTransId="{A3F0ACD5-428B-4F84-86C1-05BA4D59DC5B}" sibTransId="{9C1A17F0-7008-49B4-BBAF-DE496F25AA8C}"/>
    <dgm:cxn modelId="{E1B5C8A3-D720-4BEE-917C-53ECC90621BD}" type="presParOf" srcId="{DC7C5248-BD8F-4467-9D56-8783F4D52298}" destId="{09A0F361-B9F9-4E3F-A6E7-7EF8F55DD88E}" srcOrd="0" destOrd="0" presId="urn:microsoft.com/office/officeart/2005/8/layout/process1"/>
    <dgm:cxn modelId="{C0F1501B-EEB1-4FCB-82F7-F95CC1B6544C}" type="presParOf" srcId="{DC7C5248-BD8F-4467-9D56-8783F4D52298}" destId="{C4807A8A-B7B9-4CEE-907C-6ECD2F256EAF}" srcOrd="1" destOrd="0" presId="urn:microsoft.com/office/officeart/2005/8/layout/process1"/>
    <dgm:cxn modelId="{9FD2C4C7-ABF4-46F6-A1E3-250EDC02E507}" type="presParOf" srcId="{C4807A8A-B7B9-4CEE-907C-6ECD2F256EAF}" destId="{36025EBD-B536-4459-9EC5-EDA8A5A4EE0B}" srcOrd="0" destOrd="0" presId="urn:microsoft.com/office/officeart/2005/8/layout/process1"/>
    <dgm:cxn modelId="{BC386ABB-4305-40DC-8CC8-2F22A08E3900}" type="presParOf" srcId="{DC7C5248-BD8F-4467-9D56-8783F4D52298}" destId="{B697FB8C-07C7-46A8-98D9-6279D6A1702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5EC87-1D35-4480-9EB4-C78D85F492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EECAFA7C-803B-4629-9E6B-6BF73AEA5C97}">
      <dgm:prSet phldrT="[Text]"/>
      <dgm:spPr/>
      <dgm:t>
        <a:bodyPr/>
        <a:lstStyle/>
        <a:p>
          <a:r>
            <a:rPr lang="sr-Cyrl-CS" dirty="0" smtClean="0"/>
            <a:t>пре подношења пријаве потраживања</a:t>
          </a:r>
          <a:endParaRPr lang="sr-Latn-RS" dirty="0"/>
        </a:p>
      </dgm:t>
    </dgm:pt>
    <dgm:pt modelId="{61973940-99E2-45B6-914F-923DFBE33F7E}" type="parTrans" cxnId="{E63916E4-4777-4861-B46A-F338B2714115}">
      <dgm:prSet/>
      <dgm:spPr/>
      <dgm:t>
        <a:bodyPr/>
        <a:lstStyle/>
        <a:p>
          <a:endParaRPr lang="sr-Latn-RS"/>
        </a:p>
      </dgm:t>
    </dgm:pt>
    <dgm:pt modelId="{2BFCB04F-56E5-4B06-9524-63FEEE12FFF3}" type="sibTrans" cxnId="{E63916E4-4777-4861-B46A-F338B2714115}">
      <dgm:prSet/>
      <dgm:spPr/>
      <dgm:t>
        <a:bodyPr/>
        <a:lstStyle/>
        <a:p>
          <a:endParaRPr lang="sr-Latn-RS"/>
        </a:p>
      </dgm:t>
    </dgm:pt>
    <dgm:pt modelId="{CD27097D-317C-4908-A147-288F33BB4BFC}">
      <dgm:prSet phldrT="[Text]"/>
      <dgm:spPr/>
      <dgm:t>
        <a:bodyPr/>
        <a:lstStyle/>
        <a:p>
          <a:r>
            <a:rPr lang="sr-Cyrl-CS" dirty="0" smtClean="0"/>
            <a:t>након подношења пријаве потраживања</a:t>
          </a:r>
          <a:endParaRPr lang="sr-Latn-RS" dirty="0"/>
        </a:p>
      </dgm:t>
    </dgm:pt>
    <dgm:pt modelId="{27098C58-A275-4DE6-BCAC-097B1501395F}" type="parTrans" cxnId="{E61A5885-EF32-43B0-9011-1DFC0976D54F}">
      <dgm:prSet/>
      <dgm:spPr/>
      <dgm:t>
        <a:bodyPr/>
        <a:lstStyle/>
        <a:p>
          <a:endParaRPr lang="sr-Latn-RS"/>
        </a:p>
      </dgm:t>
    </dgm:pt>
    <dgm:pt modelId="{8A17DB1E-A27D-4989-8436-697229EE137D}" type="sibTrans" cxnId="{E61A5885-EF32-43B0-9011-1DFC0976D54F}">
      <dgm:prSet/>
      <dgm:spPr/>
      <dgm:t>
        <a:bodyPr/>
        <a:lstStyle/>
        <a:p>
          <a:endParaRPr lang="sr-Latn-RS"/>
        </a:p>
      </dgm:t>
    </dgm:pt>
    <dgm:pt modelId="{8E83DF68-544F-48E3-8188-C0CAF53B481E}">
      <dgm:prSet phldrT="[Text]"/>
      <dgm:spPr/>
      <dgm:t>
        <a:bodyPr/>
        <a:lstStyle/>
        <a:p>
          <a:r>
            <a:rPr lang="sr-Cyrl-CS" dirty="0" smtClean="0"/>
            <a:t>након доношења закључка о коначној листи потраживања</a:t>
          </a:r>
          <a:endParaRPr lang="sr-Latn-RS" dirty="0"/>
        </a:p>
      </dgm:t>
    </dgm:pt>
    <dgm:pt modelId="{F2C4798B-AFBE-4E27-A5FB-DB5720F8B683}" type="parTrans" cxnId="{6DCE99C9-7203-4AF7-8997-223C9796D6A6}">
      <dgm:prSet/>
      <dgm:spPr/>
      <dgm:t>
        <a:bodyPr/>
        <a:lstStyle/>
        <a:p>
          <a:endParaRPr lang="sr-Latn-RS"/>
        </a:p>
      </dgm:t>
    </dgm:pt>
    <dgm:pt modelId="{4B9D1441-81CC-447E-8083-A9ACA6D174F4}" type="sibTrans" cxnId="{6DCE99C9-7203-4AF7-8997-223C9796D6A6}">
      <dgm:prSet/>
      <dgm:spPr/>
      <dgm:t>
        <a:bodyPr/>
        <a:lstStyle/>
        <a:p>
          <a:endParaRPr lang="sr-Latn-RS"/>
        </a:p>
      </dgm:t>
    </dgm:pt>
    <dgm:pt modelId="{9CF20AE8-A9D7-4948-AA07-F04296E7CC92}">
      <dgm:prSet/>
      <dgm:spPr/>
      <dgm:t>
        <a:bodyPr/>
        <a:lstStyle/>
        <a:p>
          <a:r>
            <a:rPr lang="sr-Cyrl-CS" dirty="0" smtClean="0"/>
            <a:t>након доношења решења о главној деоби</a:t>
          </a:r>
          <a:endParaRPr lang="en-US" dirty="0"/>
        </a:p>
      </dgm:t>
    </dgm:pt>
    <dgm:pt modelId="{1D361EBB-4977-4964-AE8F-DFDAB7F8D199}" type="parTrans" cxnId="{4712A1D5-DE8E-422B-9B6E-AAC4D32711E5}">
      <dgm:prSet/>
      <dgm:spPr/>
      <dgm:t>
        <a:bodyPr/>
        <a:lstStyle/>
        <a:p>
          <a:endParaRPr lang="sr-Latn-RS"/>
        </a:p>
      </dgm:t>
    </dgm:pt>
    <dgm:pt modelId="{AC0A850B-EEA5-4F7A-AC0A-073CA0E36864}" type="sibTrans" cxnId="{4712A1D5-DE8E-422B-9B6E-AAC4D32711E5}">
      <dgm:prSet/>
      <dgm:spPr/>
      <dgm:t>
        <a:bodyPr/>
        <a:lstStyle/>
        <a:p>
          <a:endParaRPr lang="sr-Latn-RS"/>
        </a:p>
      </dgm:t>
    </dgm:pt>
    <dgm:pt modelId="{F5CE1CB8-70D2-4866-B782-46A00EE70184}" type="pres">
      <dgm:prSet presAssocID="{9C65EC87-1D35-4480-9EB4-C78D85F49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502897B-5FC9-4C62-9984-EE0EECE376AD}" type="pres">
      <dgm:prSet presAssocID="{EECAFA7C-803B-4629-9E6B-6BF73AEA5C97}" presName="parentLin" presStyleCnt="0"/>
      <dgm:spPr/>
    </dgm:pt>
    <dgm:pt modelId="{FE9A3189-23AC-4EB7-A1E1-3666CB37474A}" type="pres">
      <dgm:prSet presAssocID="{EECAFA7C-803B-4629-9E6B-6BF73AEA5C97}" presName="parentLeftMargin" presStyleLbl="node1" presStyleIdx="0" presStyleCnt="4"/>
      <dgm:spPr/>
      <dgm:t>
        <a:bodyPr/>
        <a:lstStyle/>
        <a:p>
          <a:endParaRPr lang="sr-Latn-RS"/>
        </a:p>
      </dgm:t>
    </dgm:pt>
    <dgm:pt modelId="{11FC1B8E-D8BE-450F-9070-26C0DD8BA8BE}" type="pres">
      <dgm:prSet presAssocID="{EECAFA7C-803B-4629-9E6B-6BF73AEA5C9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8FE5FDA-BFFD-4FB9-8353-9B330AE23238}" type="pres">
      <dgm:prSet presAssocID="{EECAFA7C-803B-4629-9E6B-6BF73AEA5C97}" presName="negativeSpace" presStyleCnt="0"/>
      <dgm:spPr/>
    </dgm:pt>
    <dgm:pt modelId="{A2CEE782-2499-4025-8EA6-4077B6A6DD52}" type="pres">
      <dgm:prSet presAssocID="{EECAFA7C-803B-4629-9E6B-6BF73AEA5C97}" presName="childText" presStyleLbl="conFgAcc1" presStyleIdx="0" presStyleCnt="4">
        <dgm:presLayoutVars>
          <dgm:bulletEnabled val="1"/>
        </dgm:presLayoutVars>
      </dgm:prSet>
      <dgm:spPr/>
    </dgm:pt>
    <dgm:pt modelId="{525CA5DB-ADFC-4000-8AC9-9978ED233A75}" type="pres">
      <dgm:prSet presAssocID="{2BFCB04F-56E5-4B06-9524-63FEEE12FFF3}" presName="spaceBetweenRectangles" presStyleCnt="0"/>
      <dgm:spPr/>
    </dgm:pt>
    <dgm:pt modelId="{C5F50E0E-1146-46BD-A684-55954ECD1AFF}" type="pres">
      <dgm:prSet presAssocID="{CD27097D-317C-4908-A147-288F33BB4BFC}" presName="parentLin" presStyleCnt="0"/>
      <dgm:spPr/>
    </dgm:pt>
    <dgm:pt modelId="{1F55FABF-21E7-4721-ACF4-E0C8835B822B}" type="pres">
      <dgm:prSet presAssocID="{CD27097D-317C-4908-A147-288F33BB4BFC}" presName="parentLeftMargin" presStyleLbl="node1" presStyleIdx="0" presStyleCnt="4"/>
      <dgm:spPr/>
      <dgm:t>
        <a:bodyPr/>
        <a:lstStyle/>
        <a:p>
          <a:endParaRPr lang="sr-Latn-RS"/>
        </a:p>
      </dgm:t>
    </dgm:pt>
    <dgm:pt modelId="{711F4714-D0EB-4C38-B03A-C1B8EC4ED96F}" type="pres">
      <dgm:prSet presAssocID="{CD27097D-317C-4908-A147-288F33BB4BF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AAB4954-E97D-4B22-97E1-4D19692ACB92}" type="pres">
      <dgm:prSet presAssocID="{CD27097D-317C-4908-A147-288F33BB4BFC}" presName="negativeSpace" presStyleCnt="0"/>
      <dgm:spPr/>
    </dgm:pt>
    <dgm:pt modelId="{96C1EA8A-9F26-4D0F-81A4-223885E5A338}" type="pres">
      <dgm:prSet presAssocID="{CD27097D-317C-4908-A147-288F33BB4BFC}" presName="childText" presStyleLbl="conFgAcc1" presStyleIdx="1" presStyleCnt="4">
        <dgm:presLayoutVars>
          <dgm:bulletEnabled val="1"/>
        </dgm:presLayoutVars>
      </dgm:prSet>
      <dgm:spPr/>
    </dgm:pt>
    <dgm:pt modelId="{7467C111-DCD5-4D08-9F9D-E402540CBD4F}" type="pres">
      <dgm:prSet presAssocID="{8A17DB1E-A27D-4989-8436-697229EE137D}" presName="spaceBetweenRectangles" presStyleCnt="0"/>
      <dgm:spPr/>
    </dgm:pt>
    <dgm:pt modelId="{15C8FBC6-DCCC-4B5E-A7A3-8CEA3F2C16DC}" type="pres">
      <dgm:prSet presAssocID="{8E83DF68-544F-48E3-8188-C0CAF53B481E}" presName="parentLin" presStyleCnt="0"/>
      <dgm:spPr/>
    </dgm:pt>
    <dgm:pt modelId="{DE7E64E8-8611-4B84-B070-26CB676D202D}" type="pres">
      <dgm:prSet presAssocID="{8E83DF68-544F-48E3-8188-C0CAF53B481E}" presName="parentLeftMargin" presStyleLbl="node1" presStyleIdx="1" presStyleCnt="4"/>
      <dgm:spPr/>
      <dgm:t>
        <a:bodyPr/>
        <a:lstStyle/>
        <a:p>
          <a:endParaRPr lang="sr-Latn-RS"/>
        </a:p>
      </dgm:t>
    </dgm:pt>
    <dgm:pt modelId="{898410E3-D91A-47AB-ADEA-E749EFEC5D5E}" type="pres">
      <dgm:prSet presAssocID="{8E83DF68-544F-48E3-8188-C0CAF53B481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DB6D51-D800-402B-8E67-A7934C9AAD03}" type="pres">
      <dgm:prSet presAssocID="{8E83DF68-544F-48E3-8188-C0CAF53B481E}" presName="negativeSpace" presStyleCnt="0"/>
      <dgm:spPr/>
    </dgm:pt>
    <dgm:pt modelId="{A587F2A9-C847-4113-BBF8-28591E4B0D00}" type="pres">
      <dgm:prSet presAssocID="{8E83DF68-544F-48E3-8188-C0CAF53B481E}" presName="childText" presStyleLbl="conFgAcc1" presStyleIdx="2" presStyleCnt="4">
        <dgm:presLayoutVars>
          <dgm:bulletEnabled val="1"/>
        </dgm:presLayoutVars>
      </dgm:prSet>
      <dgm:spPr/>
    </dgm:pt>
    <dgm:pt modelId="{E689BD32-1C40-4555-A09B-6509790C1A52}" type="pres">
      <dgm:prSet presAssocID="{4B9D1441-81CC-447E-8083-A9ACA6D174F4}" presName="spaceBetweenRectangles" presStyleCnt="0"/>
      <dgm:spPr/>
    </dgm:pt>
    <dgm:pt modelId="{5D01C561-8F5E-4DCE-BB0B-521186A1006D}" type="pres">
      <dgm:prSet presAssocID="{9CF20AE8-A9D7-4948-AA07-F04296E7CC92}" presName="parentLin" presStyleCnt="0"/>
      <dgm:spPr/>
    </dgm:pt>
    <dgm:pt modelId="{BD265A38-2349-4DF1-8197-FEE438F863FE}" type="pres">
      <dgm:prSet presAssocID="{9CF20AE8-A9D7-4948-AA07-F04296E7CC92}" presName="parentLeftMargin" presStyleLbl="node1" presStyleIdx="2" presStyleCnt="4"/>
      <dgm:spPr/>
      <dgm:t>
        <a:bodyPr/>
        <a:lstStyle/>
        <a:p>
          <a:endParaRPr lang="sr-Latn-RS"/>
        </a:p>
      </dgm:t>
    </dgm:pt>
    <dgm:pt modelId="{4AB8D96F-BE6A-45D4-BCB7-84C8BB628854}" type="pres">
      <dgm:prSet presAssocID="{9CF20AE8-A9D7-4948-AA07-F04296E7CC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418F8DD-7D38-4996-9BF3-358E15492CC7}" type="pres">
      <dgm:prSet presAssocID="{9CF20AE8-A9D7-4948-AA07-F04296E7CC92}" presName="negativeSpace" presStyleCnt="0"/>
      <dgm:spPr/>
    </dgm:pt>
    <dgm:pt modelId="{D205A7E8-6522-4E0F-8776-15E7971C0AFB}" type="pres">
      <dgm:prSet presAssocID="{9CF20AE8-A9D7-4948-AA07-F04296E7CC9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EA5D34F-3C47-427D-BE9A-8266872DEDA4}" type="presOf" srcId="{9CF20AE8-A9D7-4948-AA07-F04296E7CC92}" destId="{4AB8D96F-BE6A-45D4-BCB7-84C8BB628854}" srcOrd="1" destOrd="0" presId="urn:microsoft.com/office/officeart/2005/8/layout/list1"/>
    <dgm:cxn modelId="{D2A62971-2EF8-49C9-AADE-D53C0CA15308}" type="presOf" srcId="{CD27097D-317C-4908-A147-288F33BB4BFC}" destId="{1F55FABF-21E7-4721-ACF4-E0C8835B822B}" srcOrd="0" destOrd="0" presId="urn:microsoft.com/office/officeart/2005/8/layout/list1"/>
    <dgm:cxn modelId="{F21A9778-C3B2-4A61-A44E-04FDBD6BEA75}" type="presOf" srcId="{8E83DF68-544F-48E3-8188-C0CAF53B481E}" destId="{898410E3-D91A-47AB-ADEA-E749EFEC5D5E}" srcOrd="1" destOrd="0" presId="urn:microsoft.com/office/officeart/2005/8/layout/list1"/>
    <dgm:cxn modelId="{44E92CE5-C2C4-4666-9596-811474626AEE}" type="presOf" srcId="{CD27097D-317C-4908-A147-288F33BB4BFC}" destId="{711F4714-D0EB-4C38-B03A-C1B8EC4ED96F}" srcOrd="1" destOrd="0" presId="urn:microsoft.com/office/officeart/2005/8/layout/list1"/>
    <dgm:cxn modelId="{6DF611ED-F1C6-4418-8E57-DC6901D766CD}" type="presOf" srcId="{EECAFA7C-803B-4629-9E6B-6BF73AEA5C97}" destId="{FE9A3189-23AC-4EB7-A1E1-3666CB37474A}" srcOrd="0" destOrd="0" presId="urn:microsoft.com/office/officeart/2005/8/layout/list1"/>
    <dgm:cxn modelId="{36E5086C-9DCC-44C3-95BB-E2E4E5BEA445}" type="presOf" srcId="{8E83DF68-544F-48E3-8188-C0CAF53B481E}" destId="{DE7E64E8-8611-4B84-B070-26CB676D202D}" srcOrd="0" destOrd="0" presId="urn:microsoft.com/office/officeart/2005/8/layout/list1"/>
    <dgm:cxn modelId="{6DCE99C9-7203-4AF7-8997-223C9796D6A6}" srcId="{9C65EC87-1D35-4480-9EB4-C78D85F4927E}" destId="{8E83DF68-544F-48E3-8188-C0CAF53B481E}" srcOrd="2" destOrd="0" parTransId="{F2C4798B-AFBE-4E27-A5FB-DB5720F8B683}" sibTransId="{4B9D1441-81CC-447E-8083-A9ACA6D174F4}"/>
    <dgm:cxn modelId="{50212786-AB7A-4605-A0A4-40A608DD2FB4}" type="presOf" srcId="{9CF20AE8-A9D7-4948-AA07-F04296E7CC92}" destId="{BD265A38-2349-4DF1-8197-FEE438F863FE}" srcOrd="0" destOrd="0" presId="urn:microsoft.com/office/officeart/2005/8/layout/list1"/>
    <dgm:cxn modelId="{E61A5885-EF32-43B0-9011-1DFC0976D54F}" srcId="{9C65EC87-1D35-4480-9EB4-C78D85F4927E}" destId="{CD27097D-317C-4908-A147-288F33BB4BFC}" srcOrd="1" destOrd="0" parTransId="{27098C58-A275-4DE6-BCAC-097B1501395F}" sibTransId="{8A17DB1E-A27D-4989-8436-697229EE137D}"/>
    <dgm:cxn modelId="{E63916E4-4777-4861-B46A-F338B2714115}" srcId="{9C65EC87-1D35-4480-9EB4-C78D85F4927E}" destId="{EECAFA7C-803B-4629-9E6B-6BF73AEA5C97}" srcOrd="0" destOrd="0" parTransId="{61973940-99E2-45B6-914F-923DFBE33F7E}" sibTransId="{2BFCB04F-56E5-4B06-9524-63FEEE12FFF3}"/>
    <dgm:cxn modelId="{BF098D5B-F7DB-4234-AE2F-B5E8EC65D015}" type="presOf" srcId="{EECAFA7C-803B-4629-9E6B-6BF73AEA5C97}" destId="{11FC1B8E-D8BE-450F-9070-26C0DD8BA8BE}" srcOrd="1" destOrd="0" presId="urn:microsoft.com/office/officeart/2005/8/layout/list1"/>
    <dgm:cxn modelId="{982E41FE-A223-40D3-8A50-7103A4163600}" type="presOf" srcId="{9C65EC87-1D35-4480-9EB4-C78D85F4927E}" destId="{F5CE1CB8-70D2-4866-B782-46A00EE70184}" srcOrd="0" destOrd="0" presId="urn:microsoft.com/office/officeart/2005/8/layout/list1"/>
    <dgm:cxn modelId="{4712A1D5-DE8E-422B-9B6E-AAC4D32711E5}" srcId="{9C65EC87-1D35-4480-9EB4-C78D85F4927E}" destId="{9CF20AE8-A9D7-4948-AA07-F04296E7CC92}" srcOrd="3" destOrd="0" parTransId="{1D361EBB-4977-4964-AE8F-DFDAB7F8D199}" sibTransId="{AC0A850B-EEA5-4F7A-AC0A-073CA0E36864}"/>
    <dgm:cxn modelId="{F16AFF7E-E3A7-4139-AD25-F8EB327F96CC}" type="presParOf" srcId="{F5CE1CB8-70D2-4866-B782-46A00EE70184}" destId="{9502897B-5FC9-4C62-9984-EE0EECE376AD}" srcOrd="0" destOrd="0" presId="urn:microsoft.com/office/officeart/2005/8/layout/list1"/>
    <dgm:cxn modelId="{C324D6F2-9D4D-4824-86CF-FC6575A2357E}" type="presParOf" srcId="{9502897B-5FC9-4C62-9984-EE0EECE376AD}" destId="{FE9A3189-23AC-4EB7-A1E1-3666CB37474A}" srcOrd="0" destOrd="0" presId="urn:microsoft.com/office/officeart/2005/8/layout/list1"/>
    <dgm:cxn modelId="{7983CC6F-7564-4624-952B-61E24B9E0E57}" type="presParOf" srcId="{9502897B-5FC9-4C62-9984-EE0EECE376AD}" destId="{11FC1B8E-D8BE-450F-9070-26C0DD8BA8BE}" srcOrd="1" destOrd="0" presId="urn:microsoft.com/office/officeart/2005/8/layout/list1"/>
    <dgm:cxn modelId="{E69932F7-55AC-4096-BA29-1312565BFE05}" type="presParOf" srcId="{F5CE1CB8-70D2-4866-B782-46A00EE70184}" destId="{28FE5FDA-BFFD-4FB9-8353-9B330AE23238}" srcOrd="1" destOrd="0" presId="urn:microsoft.com/office/officeart/2005/8/layout/list1"/>
    <dgm:cxn modelId="{82CD2757-8042-411F-A52A-983AB0C994FB}" type="presParOf" srcId="{F5CE1CB8-70D2-4866-B782-46A00EE70184}" destId="{A2CEE782-2499-4025-8EA6-4077B6A6DD52}" srcOrd="2" destOrd="0" presId="urn:microsoft.com/office/officeart/2005/8/layout/list1"/>
    <dgm:cxn modelId="{EB995EF1-2021-4D14-8936-E5EBD6BFBFBC}" type="presParOf" srcId="{F5CE1CB8-70D2-4866-B782-46A00EE70184}" destId="{525CA5DB-ADFC-4000-8AC9-9978ED233A75}" srcOrd="3" destOrd="0" presId="urn:microsoft.com/office/officeart/2005/8/layout/list1"/>
    <dgm:cxn modelId="{14FB51F2-83EE-4CA5-85E6-2216E412929D}" type="presParOf" srcId="{F5CE1CB8-70D2-4866-B782-46A00EE70184}" destId="{C5F50E0E-1146-46BD-A684-55954ECD1AFF}" srcOrd="4" destOrd="0" presId="urn:microsoft.com/office/officeart/2005/8/layout/list1"/>
    <dgm:cxn modelId="{C035E42B-6C73-4424-8F8D-6CF2A793C9C4}" type="presParOf" srcId="{C5F50E0E-1146-46BD-A684-55954ECD1AFF}" destId="{1F55FABF-21E7-4721-ACF4-E0C8835B822B}" srcOrd="0" destOrd="0" presId="urn:microsoft.com/office/officeart/2005/8/layout/list1"/>
    <dgm:cxn modelId="{E7EC0EDD-5811-40C6-856E-3067ADFC509B}" type="presParOf" srcId="{C5F50E0E-1146-46BD-A684-55954ECD1AFF}" destId="{711F4714-D0EB-4C38-B03A-C1B8EC4ED96F}" srcOrd="1" destOrd="0" presId="urn:microsoft.com/office/officeart/2005/8/layout/list1"/>
    <dgm:cxn modelId="{4E81D505-2B5F-4009-B9EE-F2DEB4819466}" type="presParOf" srcId="{F5CE1CB8-70D2-4866-B782-46A00EE70184}" destId="{2AAB4954-E97D-4B22-97E1-4D19692ACB92}" srcOrd="5" destOrd="0" presId="urn:microsoft.com/office/officeart/2005/8/layout/list1"/>
    <dgm:cxn modelId="{66B67A1F-818E-4A22-AC23-FA9C548B0868}" type="presParOf" srcId="{F5CE1CB8-70D2-4866-B782-46A00EE70184}" destId="{96C1EA8A-9F26-4D0F-81A4-223885E5A338}" srcOrd="6" destOrd="0" presId="urn:microsoft.com/office/officeart/2005/8/layout/list1"/>
    <dgm:cxn modelId="{027C6604-91CF-4178-8BB7-521FF42B1FD6}" type="presParOf" srcId="{F5CE1CB8-70D2-4866-B782-46A00EE70184}" destId="{7467C111-DCD5-4D08-9F9D-E402540CBD4F}" srcOrd="7" destOrd="0" presId="urn:microsoft.com/office/officeart/2005/8/layout/list1"/>
    <dgm:cxn modelId="{4685A5EB-5B90-4362-85EF-8E78CEBE5F36}" type="presParOf" srcId="{F5CE1CB8-70D2-4866-B782-46A00EE70184}" destId="{15C8FBC6-DCCC-4B5E-A7A3-8CEA3F2C16DC}" srcOrd="8" destOrd="0" presId="urn:microsoft.com/office/officeart/2005/8/layout/list1"/>
    <dgm:cxn modelId="{D618F2E3-1AB1-41A2-B57A-923C72CCBF87}" type="presParOf" srcId="{15C8FBC6-DCCC-4B5E-A7A3-8CEA3F2C16DC}" destId="{DE7E64E8-8611-4B84-B070-26CB676D202D}" srcOrd="0" destOrd="0" presId="urn:microsoft.com/office/officeart/2005/8/layout/list1"/>
    <dgm:cxn modelId="{D03DF7CF-80F4-4178-ABD7-CAF691D2BEBA}" type="presParOf" srcId="{15C8FBC6-DCCC-4B5E-A7A3-8CEA3F2C16DC}" destId="{898410E3-D91A-47AB-ADEA-E749EFEC5D5E}" srcOrd="1" destOrd="0" presId="urn:microsoft.com/office/officeart/2005/8/layout/list1"/>
    <dgm:cxn modelId="{A27FDC5E-A1AC-4C68-B36A-4984576FB70F}" type="presParOf" srcId="{F5CE1CB8-70D2-4866-B782-46A00EE70184}" destId="{BADB6D51-D800-402B-8E67-A7934C9AAD03}" srcOrd="9" destOrd="0" presId="urn:microsoft.com/office/officeart/2005/8/layout/list1"/>
    <dgm:cxn modelId="{53D0D25C-903A-479D-A2D1-513F05ECC045}" type="presParOf" srcId="{F5CE1CB8-70D2-4866-B782-46A00EE70184}" destId="{A587F2A9-C847-4113-BBF8-28591E4B0D00}" srcOrd="10" destOrd="0" presId="urn:microsoft.com/office/officeart/2005/8/layout/list1"/>
    <dgm:cxn modelId="{74FC2C57-5F45-4A19-9285-B9D769D23F50}" type="presParOf" srcId="{F5CE1CB8-70D2-4866-B782-46A00EE70184}" destId="{E689BD32-1C40-4555-A09B-6509790C1A52}" srcOrd="11" destOrd="0" presId="urn:microsoft.com/office/officeart/2005/8/layout/list1"/>
    <dgm:cxn modelId="{F1C4C144-7F12-429F-8C19-BECE5EAEC48D}" type="presParOf" srcId="{F5CE1CB8-70D2-4866-B782-46A00EE70184}" destId="{5D01C561-8F5E-4DCE-BB0B-521186A1006D}" srcOrd="12" destOrd="0" presId="urn:microsoft.com/office/officeart/2005/8/layout/list1"/>
    <dgm:cxn modelId="{75AD9E7C-2D11-47D3-AB61-083E640B4A2E}" type="presParOf" srcId="{5D01C561-8F5E-4DCE-BB0B-521186A1006D}" destId="{BD265A38-2349-4DF1-8197-FEE438F863FE}" srcOrd="0" destOrd="0" presId="urn:microsoft.com/office/officeart/2005/8/layout/list1"/>
    <dgm:cxn modelId="{10FF1059-9927-451B-BA09-8FF28927397B}" type="presParOf" srcId="{5D01C561-8F5E-4DCE-BB0B-521186A1006D}" destId="{4AB8D96F-BE6A-45D4-BCB7-84C8BB628854}" srcOrd="1" destOrd="0" presId="urn:microsoft.com/office/officeart/2005/8/layout/list1"/>
    <dgm:cxn modelId="{646E45B9-2DDA-442B-9556-7A4D70FE147C}" type="presParOf" srcId="{F5CE1CB8-70D2-4866-B782-46A00EE70184}" destId="{7418F8DD-7D38-4996-9BF3-358E15492CC7}" srcOrd="13" destOrd="0" presId="urn:microsoft.com/office/officeart/2005/8/layout/list1"/>
    <dgm:cxn modelId="{67AE4551-9C67-48C6-8230-DD02DB78942D}" type="presParOf" srcId="{F5CE1CB8-70D2-4866-B782-46A00EE70184}" destId="{D205A7E8-6522-4E0F-8776-15E7971C0AF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D0881-1D25-47B3-9F96-2FCFF41A47B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77280EEF-110E-4D67-BC72-0BD08709222D}">
      <dgm:prSet phldrT="[Text]" custT="1"/>
      <dgm:spPr/>
      <dgm:t>
        <a:bodyPr/>
        <a:lstStyle/>
        <a:p>
          <a:r>
            <a:rPr lang="sr-Cyrl-RS" sz="1800" dirty="0" smtClean="0"/>
            <a:t>Законска</a:t>
          </a:r>
          <a:r>
            <a:rPr lang="sr-Cyrl-RS" sz="1400" dirty="0" smtClean="0"/>
            <a:t> </a:t>
          </a:r>
          <a:r>
            <a:rPr lang="sr-Cyrl-RS" sz="1400" dirty="0" smtClean="0"/>
            <a:t>суброгација</a:t>
          </a:r>
          <a:endParaRPr lang="sr-Latn-RS" sz="1400" dirty="0"/>
        </a:p>
      </dgm:t>
    </dgm:pt>
    <dgm:pt modelId="{513BCE02-47DF-4004-B47F-B5EDBBEA029B}" type="parTrans" cxnId="{6E8D83C9-D079-4152-82E0-BAAA608216E8}">
      <dgm:prSet/>
      <dgm:spPr/>
      <dgm:t>
        <a:bodyPr/>
        <a:lstStyle/>
        <a:p>
          <a:endParaRPr lang="sr-Latn-RS"/>
        </a:p>
      </dgm:t>
    </dgm:pt>
    <dgm:pt modelId="{A894A8E5-6F4C-483B-993B-B3B7A04C2931}" type="sibTrans" cxnId="{6E8D83C9-D079-4152-82E0-BAAA608216E8}">
      <dgm:prSet/>
      <dgm:spPr/>
      <dgm:t>
        <a:bodyPr/>
        <a:lstStyle/>
        <a:p>
          <a:endParaRPr lang="sr-Latn-RS"/>
        </a:p>
      </dgm:t>
    </dgm:pt>
    <dgm:pt modelId="{3BEA1798-2988-44BC-A20B-F07AE1BA3022}">
      <dgm:prSet phldrT="[Text]" custT="1"/>
      <dgm:spPr/>
      <dgm:t>
        <a:bodyPr/>
        <a:lstStyle/>
        <a:p>
          <a:r>
            <a:rPr lang="sr-Cyrl-RS" sz="2000" dirty="0" smtClean="0"/>
            <a:t>Цесија</a:t>
          </a:r>
          <a:endParaRPr lang="sr-Latn-RS" sz="2000" dirty="0"/>
        </a:p>
      </dgm:t>
    </dgm:pt>
    <dgm:pt modelId="{5EF966A8-F61F-4994-AE55-84C48D7CF50D}" type="parTrans" cxnId="{7FBE6460-19CB-42E4-8113-07FACE110790}">
      <dgm:prSet/>
      <dgm:spPr/>
      <dgm:t>
        <a:bodyPr/>
        <a:lstStyle/>
        <a:p>
          <a:endParaRPr lang="sr-Latn-RS"/>
        </a:p>
      </dgm:t>
    </dgm:pt>
    <dgm:pt modelId="{7694878B-8BAB-4580-933D-F9C5BC87AB20}" type="sibTrans" cxnId="{7FBE6460-19CB-42E4-8113-07FACE110790}">
      <dgm:prSet/>
      <dgm:spPr/>
      <dgm:t>
        <a:bodyPr/>
        <a:lstStyle/>
        <a:p>
          <a:endParaRPr lang="sr-Latn-RS"/>
        </a:p>
      </dgm:t>
    </dgm:pt>
    <dgm:pt modelId="{D55DA40E-26DB-4CA5-B4B9-5EFA925B0A74}">
      <dgm:prSet phldrT="[Text]" custT="1"/>
      <dgm:spPr/>
      <dgm:t>
        <a:bodyPr/>
        <a:lstStyle/>
        <a:p>
          <a:r>
            <a:rPr lang="sr-Cyrl-RS" sz="2000" dirty="0" smtClean="0"/>
            <a:t>пријаву </a:t>
          </a:r>
          <a:r>
            <a:rPr lang="sr-Cyrl-RS" sz="2000" dirty="0" smtClean="0"/>
            <a:t>потраживања подноси нови поверилац</a:t>
          </a:r>
          <a:endParaRPr lang="sr-Latn-RS" sz="2000" dirty="0"/>
        </a:p>
      </dgm:t>
    </dgm:pt>
    <dgm:pt modelId="{89DFCC1F-F7C9-4617-B364-B84833BF2687}" type="parTrans" cxnId="{C5386009-3FF5-4770-9180-4B6B6850B1F8}">
      <dgm:prSet/>
      <dgm:spPr/>
      <dgm:t>
        <a:bodyPr/>
        <a:lstStyle/>
        <a:p>
          <a:endParaRPr lang="sr-Latn-RS"/>
        </a:p>
      </dgm:t>
    </dgm:pt>
    <dgm:pt modelId="{64DBBA20-8850-425B-BCFA-161FAF0FB10F}" type="sibTrans" cxnId="{C5386009-3FF5-4770-9180-4B6B6850B1F8}">
      <dgm:prSet/>
      <dgm:spPr/>
      <dgm:t>
        <a:bodyPr/>
        <a:lstStyle/>
        <a:p>
          <a:endParaRPr lang="sr-Latn-RS"/>
        </a:p>
      </dgm:t>
    </dgm:pt>
    <dgm:pt modelId="{AFD848BE-4382-4F9B-9C2B-6C84F3D8624C}" type="pres">
      <dgm:prSet presAssocID="{860D0881-1D25-47B3-9F96-2FCFF41A47B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313EA5C-1163-4C85-9633-C8DB715B8305}" type="pres">
      <dgm:prSet presAssocID="{860D0881-1D25-47B3-9F96-2FCFF41A47BD}" presName="ellipse" presStyleLbl="trBgShp" presStyleIdx="0" presStyleCnt="1"/>
      <dgm:spPr/>
    </dgm:pt>
    <dgm:pt modelId="{F92EDC46-C4DC-46AF-9237-0E09A6830801}" type="pres">
      <dgm:prSet presAssocID="{860D0881-1D25-47B3-9F96-2FCFF41A47BD}" presName="arrow1" presStyleLbl="fgShp" presStyleIdx="0" presStyleCnt="1"/>
      <dgm:spPr/>
    </dgm:pt>
    <dgm:pt modelId="{89152E55-304A-4AC3-BC14-C06555A7707E}" type="pres">
      <dgm:prSet presAssocID="{860D0881-1D25-47B3-9F96-2FCFF41A47BD}" presName="rectangle" presStyleLbl="revTx" presStyleIdx="0" presStyleCnt="1" custScaleX="14310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18BB42D-DA0F-4BFC-8ED4-4C58C5BA4B44}" type="pres">
      <dgm:prSet presAssocID="{3BEA1798-2988-44BC-A20B-F07AE1BA3022}" presName="item1" presStyleLbl="node1" presStyleIdx="0" presStyleCnt="2" custScaleX="120764" custScaleY="11439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BB09BAF-BDED-4E03-B569-5D2BF470900F}" type="pres">
      <dgm:prSet presAssocID="{D55DA40E-26DB-4CA5-B4B9-5EFA925B0A74}" presName="item2" presStyleLbl="node1" presStyleIdx="1" presStyleCnt="2" custScaleX="134835" custScaleY="130736" custLinFactNeighborX="2264" custLinFactNeighborY="-2716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DC61DFC-B8EE-4D19-8DB7-2B0BF51DC26B}" type="pres">
      <dgm:prSet presAssocID="{860D0881-1D25-47B3-9F96-2FCFF41A47BD}" presName="funnel" presStyleLbl="trAlignAcc1" presStyleIdx="0" presStyleCnt="1" custLinFactNeighborX="2547" custLinFactNeighborY="-2274"/>
      <dgm:spPr/>
    </dgm:pt>
  </dgm:ptLst>
  <dgm:cxnLst>
    <dgm:cxn modelId="{FFBDE46B-6402-4AC4-95AA-E7E0E24C5ED3}" type="presOf" srcId="{3BEA1798-2988-44BC-A20B-F07AE1BA3022}" destId="{718BB42D-DA0F-4BFC-8ED4-4C58C5BA4B44}" srcOrd="0" destOrd="0" presId="urn:microsoft.com/office/officeart/2005/8/layout/funnel1"/>
    <dgm:cxn modelId="{7FBE6460-19CB-42E4-8113-07FACE110790}" srcId="{860D0881-1D25-47B3-9F96-2FCFF41A47BD}" destId="{3BEA1798-2988-44BC-A20B-F07AE1BA3022}" srcOrd="1" destOrd="0" parTransId="{5EF966A8-F61F-4994-AE55-84C48D7CF50D}" sibTransId="{7694878B-8BAB-4580-933D-F9C5BC87AB20}"/>
    <dgm:cxn modelId="{BD1D5D7A-DA29-4D68-9B00-C848F72857F0}" type="presOf" srcId="{77280EEF-110E-4D67-BC72-0BD08709222D}" destId="{3BB09BAF-BDED-4E03-B569-5D2BF470900F}" srcOrd="0" destOrd="0" presId="urn:microsoft.com/office/officeart/2005/8/layout/funnel1"/>
    <dgm:cxn modelId="{DC7ECEAC-6DBD-434B-9675-2AC59217D517}" type="presOf" srcId="{D55DA40E-26DB-4CA5-B4B9-5EFA925B0A74}" destId="{89152E55-304A-4AC3-BC14-C06555A7707E}" srcOrd="0" destOrd="0" presId="urn:microsoft.com/office/officeart/2005/8/layout/funnel1"/>
    <dgm:cxn modelId="{6E8D83C9-D079-4152-82E0-BAAA608216E8}" srcId="{860D0881-1D25-47B3-9F96-2FCFF41A47BD}" destId="{77280EEF-110E-4D67-BC72-0BD08709222D}" srcOrd="0" destOrd="0" parTransId="{513BCE02-47DF-4004-B47F-B5EDBBEA029B}" sibTransId="{A894A8E5-6F4C-483B-993B-B3B7A04C2931}"/>
    <dgm:cxn modelId="{C5386009-3FF5-4770-9180-4B6B6850B1F8}" srcId="{860D0881-1D25-47B3-9F96-2FCFF41A47BD}" destId="{D55DA40E-26DB-4CA5-B4B9-5EFA925B0A74}" srcOrd="2" destOrd="0" parTransId="{89DFCC1F-F7C9-4617-B364-B84833BF2687}" sibTransId="{64DBBA20-8850-425B-BCFA-161FAF0FB10F}"/>
    <dgm:cxn modelId="{A1F8E8EB-5DDD-4591-BE0D-3820897BBBDB}" type="presOf" srcId="{860D0881-1D25-47B3-9F96-2FCFF41A47BD}" destId="{AFD848BE-4382-4F9B-9C2B-6C84F3D8624C}" srcOrd="0" destOrd="0" presId="urn:microsoft.com/office/officeart/2005/8/layout/funnel1"/>
    <dgm:cxn modelId="{2C41BFCD-F898-4905-A92D-5FC58411AE55}" type="presParOf" srcId="{AFD848BE-4382-4F9B-9C2B-6C84F3D8624C}" destId="{D313EA5C-1163-4C85-9633-C8DB715B8305}" srcOrd="0" destOrd="0" presId="urn:microsoft.com/office/officeart/2005/8/layout/funnel1"/>
    <dgm:cxn modelId="{70F4EFC5-C823-4949-8668-84D3072EAB0F}" type="presParOf" srcId="{AFD848BE-4382-4F9B-9C2B-6C84F3D8624C}" destId="{F92EDC46-C4DC-46AF-9237-0E09A6830801}" srcOrd="1" destOrd="0" presId="urn:microsoft.com/office/officeart/2005/8/layout/funnel1"/>
    <dgm:cxn modelId="{86FADFBE-9BAE-4E25-BF5B-561DBAC59FE2}" type="presParOf" srcId="{AFD848BE-4382-4F9B-9C2B-6C84F3D8624C}" destId="{89152E55-304A-4AC3-BC14-C06555A7707E}" srcOrd="2" destOrd="0" presId="urn:microsoft.com/office/officeart/2005/8/layout/funnel1"/>
    <dgm:cxn modelId="{EC949482-A3B1-41FB-8C6A-3CDDF2C5CA61}" type="presParOf" srcId="{AFD848BE-4382-4F9B-9C2B-6C84F3D8624C}" destId="{718BB42D-DA0F-4BFC-8ED4-4C58C5BA4B44}" srcOrd="3" destOrd="0" presId="urn:microsoft.com/office/officeart/2005/8/layout/funnel1"/>
    <dgm:cxn modelId="{E3E84180-7E4F-4478-9BE9-85E61925763D}" type="presParOf" srcId="{AFD848BE-4382-4F9B-9C2B-6C84F3D8624C}" destId="{3BB09BAF-BDED-4E03-B569-5D2BF470900F}" srcOrd="4" destOrd="0" presId="urn:microsoft.com/office/officeart/2005/8/layout/funnel1"/>
    <dgm:cxn modelId="{5232EA9B-473A-4E15-940C-46EB64F86BEC}" type="presParOf" srcId="{AFD848BE-4382-4F9B-9C2B-6C84F3D8624C}" destId="{EDC61DFC-B8EE-4D19-8DB7-2B0BF51DC26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B499B6-C864-4FD9-92EB-EF57C06DE5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EB8DE90-71A2-4EE0-9830-949AE6E17E3E}">
      <dgm:prSet phldrT="[Text]" custT="1"/>
      <dgm:spPr/>
      <dgm:t>
        <a:bodyPr/>
        <a:lstStyle/>
        <a:p>
          <a:r>
            <a:rPr lang="sr-Cyrl-RS" sz="2000" dirty="0" smtClean="0"/>
            <a:t>Исплата запосленом</a:t>
          </a:r>
          <a:endParaRPr lang="sr-Latn-RS" sz="2000" dirty="0"/>
        </a:p>
      </dgm:t>
    </dgm:pt>
    <dgm:pt modelId="{692FFDA7-B3C9-42E4-B3AE-7885F9D59A28}" type="parTrans" cxnId="{6E195ACD-CFA8-459F-B89C-FEFAD4BA0B96}">
      <dgm:prSet/>
      <dgm:spPr/>
      <dgm:t>
        <a:bodyPr/>
        <a:lstStyle/>
        <a:p>
          <a:endParaRPr lang="sr-Latn-RS"/>
        </a:p>
      </dgm:t>
    </dgm:pt>
    <dgm:pt modelId="{3853C201-DCFC-406B-AF91-6FBC7EA25A2A}" type="sibTrans" cxnId="{6E195ACD-CFA8-459F-B89C-FEFAD4BA0B96}">
      <dgm:prSet/>
      <dgm:spPr/>
      <dgm:t>
        <a:bodyPr/>
        <a:lstStyle/>
        <a:p>
          <a:endParaRPr lang="sr-Latn-RS"/>
        </a:p>
      </dgm:t>
    </dgm:pt>
    <dgm:pt modelId="{D3DE62EE-23DC-4E39-B3D9-9D26EA87C33F}">
      <dgm:prSet phldrT="[Text]" custT="1"/>
      <dgm:spPr/>
      <dgm:t>
        <a:bodyPr/>
        <a:lstStyle/>
        <a:p>
          <a:r>
            <a:rPr lang="sr-Cyrl-RS" sz="2000" dirty="0" smtClean="0"/>
            <a:t>Фонд солидарности подноси захтев Привредном суду</a:t>
          </a:r>
          <a:endParaRPr lang="sr-Latn-RS" sz="2000" dirty="0"/>
        </a:p>
      </dgm:t>
    </dgm:pt>
    <dgm:pt modelId="{E5BAF72C-6E74-4C9A-9D98-ED58854A13A0}" type="parTrans" cxnId="{6C17203E-A3D3-46CF-A32D-AE62CDF284ED}">
      <dgm:prSet/>
      <dgm:spPr/>
      <dgm:t>
        <a:bodyPr/>
        <a:lstStyle/>
        <a:p>
          <a:endParaRPr lang="sr-Latn-RS"/>
        </a:p>
      </dgm:t>
    </dgm:pt>
    <dgm:pt modelId="{9327C4E5-1E82-4D6F-BAAE-C45B56F4AFEB}" type="sibTrans" cxnId="{6C17203E-A3D3-46CF-A32D-AE62CDF284ED}">
      <dgm:prSet/>
      <dgm:spPr/>
      <dgm:t>
        <a:bodyPr/>
        <a:lstStyle/>
        <a:p>
          <a:endParaRPr lang="sr-Latn-RS"/>
        </a:p>
      </dgm:t>
    </dgm:pt>
    <dgm:pt modelId="{CC197B4A-7688-4498-B1F0-6832CA213536}">
      <dgm:prSet phldrT="[Text]" custT="1"/>
      <dgm:spPr/>
      <dgm:t>
        <a:bodyPr/>
        <a:lstStyle/>
        <a:p>
          <a:r>
            <a:rPr lang="sr-Cyrl-RS" sz="2000" dirty="0" smtClean="0"/>
            <a:t>Изјашњење стечајног управника</a:t>
          </a:r>
          <a:endParaRPr lang="sr-Latn-RS" sz="2000" dirty="0"/>
        </a:p>
      </dgm:t>
    </dgm:pt>
    <dgm:pt modelId="{352BFCAB-D118-47AE-A324-99C58FD9981A}" type="parTrans" cxnId="{F53A1CDA-4E0D-4265-AF45-3EE49CBC8DC5}">
      <dgm:prSet/>
      <dgm:spPr/>
      <dgm:t>
        <a:bodyPr/>
        <a:lstStyle/>
        <a:p>
          <a:endParaRPr lang="sr-Latn-RS"/>
        </a:p>
      </dgm:t>
    </dgm:pt>
    <dgm:pt modelId="{E33FC285-C499-4C8C-B5C5-C8499234D51D}" type="sibTrans" cxnId="{F53A1CDA-4E0D-4265-AF45-3EE49CBC8DC5}">
      <dgm:prSet/>
      <dgm:spPr/>
      <dgm:t>
        <a:bodyPr/>
        <a:lstStyle/>
        <a:p>
          <a:endParaRPr lang="sr-Latn-RS"/>
        </a:p>
      </dgm:t>
    </dgm:pt>
    <dgm:pt modelId="{0B46C139-DC02-4B0F-82FD-B4DF2CAD00DB}" type="pres">
      <dgm:prSet presAssocID="{19B499B6-C864-4FD9-92EB-EF57C06DE52C}" presName="CompostProcess" presStyleCnt="0">
        <dgm:presLayoutVars>
          <dgm:dir/>
          <dgm:resizeHandles val="exact"/>
        </dgm:presLayoutVars>
      </dgm:prSet>
      <dgm:spPr/>
    </dgm:pt>
    <dgm:pt modelId="{659F1CEE-D9F3-4501-B893-C606B29ECA0E}" type="pres">
      <dgm:prSet presAssocID="{19B499B6-C864-4FD9-92EB-EF57C06DE52C}" presName="arrow" presStyleLbl="bgShp" presStyleIdx="0" presStyleCnt="1"/>
      <dgm:spPr/>
    </dgm:pt>
    <dgm:pt modelId="{4BF15AB1-221A-4657-8B53-9E1A161382E3}" type="pres">
      <dgm:prSet presAssocID="{19B499B6-C864-4FD9-92EB-EF57C06DE52C}" presName="linearProcess" presStyleCnt="0"/>
      <dgm:spPr/>
    </dgm:pt>
    <dgm:pt modelId="{E7F47917-5D13-4D43-B0B2-16EBA7E4B2B4}" type="pres">
      <dgm:prSet presAssocID="{1EB8DE90-71A2-4EE0-9830-949AE6E17E3E}" presName="textNode" presStyleLbl="node1" presStyleIdx="0" presStyleCnt="3">
        <dgm:presLayoutVars>
          <dgm:bulletEnabled val="1"/>
        </dgm:presLayoutVars>
      </dgm:prSet>
      <dgm:spPr/>
    </dgm:pt>
    <dgm:pt modelId="{FA2843C0-5B4E-44FA-9A98-5614C9E65CFF}" type="pres">
      <dgm:prSet presAssocID="{3853C201-DCFC-406B-AF91-6FBC7EA25A2A}" presName="sibTrans" presStyleCnt="0"/>
      <dgm:spPr/>
    </dgm:pt>
    <dgm:pt modelId="{2F344A4B-95C0-4CE0-9637-DADFE309C556}" type="pres">
      <dgm:prSet presAssocID="{D3DE62EE-23DC-4E39-B3D9-9D26EA87C33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056197F-F1D8-40DA-9159-C95974105B32}" type="pres">
      <dgm:prSet presAssocID="{9327C4E5-1E82-4D6F-BAAE-C45B56F4AFEB}" presName="sibTrans" presStyleCnt="0"/>
      <dgm:spPr/>
    </dgm:pt>
    <dgm:pt modelId="{E9DA3A15-EDA1-4CEC-A8F3-55D67B4886D1}" type="pres">
      <dgm:prSet presAssocID="{CC197B4A-7688-4498-B1F0-6832CA21353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8DEDCC2-74C8-4D7A-9B1F-3037251F03B7}" type="presOf" srcId="{CC197B4A-7688-4498-B1F0-6832CA213536}" destId="{E9DA3A15-EDA1-4CEC-A8F3-55D67B4886D1}" srcOrd="0" destOrd="0" presId="urn:microsoft.com/office/officeart/2005/8/layout/hProcess9"/>
    <dgm:cxn modelId="{7A425646-6A54-47AC-B83E-3ED919C3ADD3}" type="presOf" srcId="{1EB8DE90-71A2-4EE0-9830-949AE6E17E3E}" destId="{E7F47917-5D13-4D43-B0B2-16EBA7E4B2B4}" srcOrd="0" destOrd="0" presId="urn:microsoft.com/office/officeart/2005/8/layout/hProcess9"/>
    <dgm:cxn modelId="{F53A1CDA-4E0D-4265-AF45-3EE49CBC8DC5}" srcId="{19B499B6-C864-4FD9-92EB-EF57C06DE52C}" destId="{CC197B4A-7688-4498-B1F0-6832CA213536}" srcOrd="2" destOrd="0" parTransId="{352BFCAB-D118-47AE-A324-99C58FD9981A}" sibTransId="{E33FC285-C499-4C8C-B5C5-C8499234D51D}"/>
    <dgm:cxn modelId="{500A535E-AC70-4E51-998C-E9E6D4DE5163}" type="presOf" srcId="{19B499B6-C864-4FD9-92EB-EF57C06DE52C}" destId="{0B46C139-DC02-4B0F-82FD-B4DF2CAD00DB}" srcOrd="0" destOrd="0" presId="urn:microsoft.com/office/officeart/2005/8/layout/hProcess9"/>
    <dgm:cxn modelId="{6C17203E-A3D3-46CF-A32D-AE62CDF284ED}" srcId="{19B499B6-C864-4FD9-92EB-EF57C06DE52C}" destId="{D3DE62EE-23DC-4E39-B3D9-9D26EA87C33F}" srcOrd="1" destOrd="0" parTransId="{E5BAF72C-6E74-4C9A-9D98-ED58854A13A0}" sibTransId="{9327C4E5-1E82-4D6F-BAAE-C45B56F4AFEB}"/>
    <dgm:cxn modelId="{5AC1A9DE-778A-48A2-96FF-9A8532ED2D46}" type="presOf" srcId="{D3DE62EE-23DC-4E39-B3D9-9D26EA87C33F}" destId="{2F344A4B-95C0-4CE0-9637-DADFE309C556}" srcOrd="0" destOrd="0" presId="urn:microsoft.com/office/officeart/2005/8/layout/hProcess9"/>
    <dgm:cxn modelId="{6E195ACD-CFA8-459F-B89C-FEFAD4BA0B96}" srcId="{19B499B6-C864-4FD9-92EB-EF57C06DE52C}" destId="{1EB8DE90-71A2-4EE0-9830-949AE6E17E3E}" srcOrd="0" destOrd="0" parTransId="{692FFDA7-B3C9-42E4-B3AE-7885F9D59A28}" sibTransId="{3853C201-DCFC-406B-AF91-6FBC7EA25A2A}"/>
    <dgm:cxn modelId="{1BF8F3C2-BBBF-4A25-8FBA-50DC8D87DAE5}" type="presParOf" srcId="{0B46C139-DC02-4B0F-82FD-B4DF2CAD00DB}" destId="{659F1CEE-D9F3-4501-B893-C606B29ECA0E}" srcOrd="0" destOrd="0" presId="urn:microsoft.com/office/officeart/2005/8/layout/hProcess9"/>
    <dgm:cxn modelId="{BA374614-E11C-414A-8F54-90A83ABC2F9E}" type="presParOf" srcId="{0B46C139-DC02-4B0F-82FD-B4DF2CAD00DB}" destId="{4BF15AB1-221A-4657-8B53-9E1A161382E3}" srcOrd="1" destOrd="0" presId="urn:microsoft.com/office/officeart/2005/8/layout/hProcess9"/>
    <dgm:cxn modelId="{49CCE6ED-A2E1-4E96-9CCA-E420A116C2FA}" type="presParOf" srcId="{4BF15AB1-221A-4657-8B53-9E1A161382E3}" destId="{E7F47917-5D13-4D43-B0B2-16EBA7E4B2B4}" srcOrd="0" destOrd="0" presId="urn:microsoft.com/office/officeart/2005/8/layout/hProcess9"/>
    <dgm:cxn modelId="{AE50CD83-BA57-4954-90C9-CAC8F89C4159}" type="presParOf" srcId="{4BF15AB1-221A-4657-8B53-9E1A161382E3}" destId="{FA2843C0-5B4E-44FA-9A98-5614C9E65CFF}" srcOrd="1" destOrd="0" presId="urn:microsoft.com/office/officeart/2005/8/layout/hProcess9"/>
    <dgm:cxn modelId="{A592224D-EDA0-4A6F-A632-E1FC159B04CF}" type="presParOf" srcId="{4BF15AB1-221A-4657-8B53-9E1A161382E3}" destId="{2F344A4B-95C0-4CE0-9637-DADFE309C556}" srcOrd="2" destOrd="0" presId="urn:microsoft.com/office/officeart/2005/8/layout/hProcess9"/>
    <dgm:cxn modelId="{AEA1D3D2-C04C-4CAA-9E01-9D27EDDD782B}" type="presParOf" srcId="{4BF15AB1-221A-4657-8B53-9E1A161382E3}" destId="{B056197F-F1D8-40DA-9159-C95974105B32}" srcOrd="3" destOrd="0" presId="urn:microsoft.com/office/officeart/2005/8/layout/hProcess9"/>
    <dgm:cxn modelId="{DF3AEAA8-EB04-4BA5-882B-3798623C5C2B}" type="presParOf" srcId="{4BF15AB1-221A-4657-8B53-9E1A161382E3}" destId="{E9DA3A15-EDA1-4CEC-A8F3-55D67B4886D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0F361-B9F9-4E3F-A6E7-7EF8F55DD88E}">
      <dsp:nvSpPr>
        <dsp:cNvPr id="0" name=""/>
        <dsp:cNvSpPr/>
      </dsp:nvSpPr>
      <dsp:spPr>
        <a:xfrm>
          <a:off x="1670" y="872056"/>
          <a:ext cx="3562205" cy="2137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6500" kern="1200" dirty="0"/>
        </a:p>
      </dsp:txBody>
      <dsp:txXfrm>
        <a:off x="64270" y="934656"/>
        <a:ext cx="3437005" cy="2012123"/>
      </dsp:txXfrm>
    </dsp:sp>
    <dsp:sp modelId="{C4807A8A-B7B9-4CEE-907C-6ECD2F256EAF}">
      <dsp:nvSpPr>
        <dsp:cNvPr id="0" name=""/>
        <dsp:cNvSpPr/>
      </dsp:nvSpPr>
      <dsp:spPr>
        <a:xfrm>
          <a:off x="3920096" y="1499004"/>
          <a:ext cx="755187" cy="883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3900" kern="1200"/>
        </a:p>
      </dsp:txBody>
      <dsp:txXfrm>
        <a:off x="3920096" y="1675689"/>
        <a:ext cx="528631" cy="530057"/>
      </dsp:txXfrm>
    </dsp:sp>
    <dsp:sp modelId="{B697FB8C-07C7-46A8-98D9-6279D6A1702B}">
      <dsp:nvSpPr>
        <dsp:cNvPr id="0" name=""/>
        <dsp:cNvSpPr/>
      </dsp:nvSpPr>
      <dsp:spPr>
        <a:xfrm>
          <a:off x="4988758" y="872056"/>
          <a:ext cx="3562205" cy="2137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6500" kern="1200" dirty="0"/>
        </a:p>
      </dsp:txBody>
      <dsp:txXfrm>
        <a:off x="5051358" y="934656"/>
        <a:ext cx="3437005" cy="2012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EE782-2499-4025-8EA6-4077B6A6DD52}">
      <dsp:nvSpPr>
        <dsp:cNvPr id="0" name=""/>
        <dsp:cNvSpPr/>
      </dsp:nvSpPr>
      <dsp:spPr>
        <a:xfrm>
          <a:off x="0" y="328998"/>
          <a:ext cx="86267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C1B8E-D8BE-450F-9070-26C0DD8BA8BE}">
      <dsp:nvSpPr>
        <dsp:cNvPr id="0" name=""/>
        <dsp:cNvSpPr/>
      </dsp:nvSpPr>
      <dsp:spPr>
        <a:xfrm>
          <a:off x="431338" y="4278"/>
          <a:ext cx="603874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200" kern="1200" dirty="0" smtClean="0"/>
            <a:t>пре подношења пријаве потраживања</a:t>
          </a:r>
          <a:endParaRPr lang="sr-Latn-RS" sz="2200" kern="1200" dirty="0"/>
        </a:p>
      </dsp:txBody>
      <dsp:txXfrm>
        <a:off x="463041" y="35981"/>
        <a:ext cx="5975336" cy="586034"/>
      </dsp:txXfrm>
    </dsp:sp>
    <dsp:sp modelId="{96C1EA8A-9F26-4D0F-81A4-223885E5A338}">
      <dsp:nvSpPr>
        <dsp:cNvPr id="0" name=""/>
        <dsp:cNvSpPr/>
      </dsp:nvSpPr>
      <dsp:spPr>
        <a:xfrm>
          <a:off x="0" y="1326918"/>
          <a:ext cx="86267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F4714-D0EB-4C38-B03A-C1B8EC4ED96F}">
      <dsp:nvSpPr>
        <dsp:cNvPr id="0" name=""/>
        <dsp:cNvSpPr/>
      </dsp:nvSpPr>
      <dsp:spPr>
        <a:xfrm>
          <a:off x="431338" y="1002198"/>
          <a:ext cx="603874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200" kern="1200" dirty="0" smtClean="0"/>
            <a:t>након подношења пријаве потраживања</a:t>
          </a:r>
          <a:endParaRPr lang="sr-Latn-RS" sz="2200" kern="1200" dirty="0"/>
        </a:p>
      </dsp:txBody>
      <dsp:txXfrm>
        <a:off x="463041" y="1033901"/>
        <a:ext cx="5975336" cy="586034"/>
      </dsp:txXfrm>
    </dsp:sp>
    <dsp:sp modelId="{A587F2A9-C847-4113-BBF8-28591E4B0D00}">
      <dsp:nvSpPr>
        <dsp:cNvPr id="0" name=""/>
        <dsp:cNvSpPr/>
      </dsp:nvSpPr>
      <dsp:spPr>
        <a:xfrm>
          <a:off x="0" y="2324838"/>
          <a:ext cx="86267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410E3-D91A-47AB-ADEA-E749EFEC5D5E}">
      <dsp:nvSpPr>
        <dsp:cNvPr id="0" name=""/>
        <dsp:cNvSpPr/>
      </dsp:nvSpPr>
      <dsp:spPr>
        <a:xfrm>
          <a:off x="431338" y="2000118"/>
          <a:ext cx="603874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200" kern="1200" dirty="0" smtClean="0"/>
            <a:t>након доношења закључка о коначној листи потраживања</a:t>
          </a:r>
          <a:endParaRPr lang="sr-Latn-RS" sz="2200" kern="1200" dirty="0"/>
        </a:p>
      </dsp:txBody>
      <dsp:txXfrm>
        <a:off x="463041" y="2031821"/>
        <a:ext cx="5975336" cy="586034"/>
      </dsp:txXfrm>
    </dsp:sp>
    <dsp:sp modelId="{D205A7E8-6522-4E0F-8776-15E7971C0AFB}">
      <dsp:nvSpPr>
        <dsp:cNvPr id="0" name=""/>
        <dsp:cNvSpPr/>
      </dsp:nvSpPr>
      <dsp:spPr>
        <a:xfrm>
          <a:off x="0" y="3322758"/>
          <a:ext cx="862677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8D96F-BE6A-45D4-BCB7-84C8BB628854}">
      <dsp:nvSpPr>
        <dsp:cNvPr id="0" name=""/>
        <dsp:cNvSpPr/>
      </dsp:nvSpPr>
      <dsp:spPr>
        <a:xfrm>
          <a:off x="431338" y="2998038"/>
          <a:ext cx="603874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250" tIns="0" rIns="22825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200" kern="1200" dirty="0" smtClean="0"/>
            <a:t>након доношења решења о главној деоби</a:t>
          </a:r>
          <a:endParaRPr lang="en-US" sz="2200" kern="1200" dirty="0"/>
        </a:p>
      </dsp:txBody>
      <dsp:txXfrm>
        <a:off x="463041" y="3029741"/>
        <a:ext cx="5975336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3EA5C-1163-4C85-9633-C8DB715B8305}">
      <dsp:nvSpPr>
        <dsp:cNvPr id="0" name=""/>
        <dsp:cNvSpPr/>
      </dsp:nvSpPr>
      <dsp:spPr>
        <a:xfrm>
          <a:off x="2712939" y="157683"/>
          <a:ext cx="3129408" cy="108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EDC46-C4DC-46AF-9237-0E09A6830801}">
      <dsp:nvSpPr>
        <dsp:cNvPr id="0" name=""/>
        <dsp:cNvSpPr/>
      </dsp:nvSpPr>
      <dsp:spPr>
        <a:xfrm>
          <a:off x="3979258" y="2818893"/>
          <a:ext cx="606474" cy="38814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52E55-304A-4AC3-BC14-C06555A7707E}">
      <dsp:nvSpPr>
        <dsp:cNvPr id="0" name=""/>
        <dsp:cNvSpPr/>
      </dsp:nvSpPr>
      <dsp:spPr>
        <a:xfrm>
          <a:off x="2199502" y="3129408"/>
          <a:ext cx="4165985" cy="727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пријаву </a:t>
          </a:r>
          <a:r>
            <a:rPr lang="sr-Cyrl-RS" sz="2000" kern="1200" dirty="0" smtClean="0"/>
            <a:t>потраживања подноси нови поверилац</a:t>
          </a:r>
          <a:endParaRPr lang="sr-Latn-RS" sz="2000" kern="1200" dirty="0"/>
        </a:p>
      </dsp:txBody>
      <dsp:txXfrm>
        <a:off x="2199502" y="3129408"/>
        <a:ext cx="4165985" cy="727769"/>
      </dsp:txXfrm>
    </dsp:sp>
    <dsp:sp modelId="{718BB42D-DA0F-4BFC-8ED4-4C58C5BA4B44}">
      <dsp:nvSpPr>
        <dsp:cNvPr id="0" name=""/>
        <dsp:cNvSpPr/>
      </dsp:nvSpPr>
      <dsp:spPr>
        <a:xfrm>
          <a:off x="3737350" y="1249877"/>
          <a:ext cx="1318325" cy="1248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Цесија</a:t>
          </a:r>
          <a:endParaRPr lang="sr-Latn-RS" sz="2000" kern="1200" dirty="0"/>
        </a:p>
      </dsp:txBody>
      <dsp:txXfrm>
        <a:off x="3930414" y="1432751"/>
        <a:ext cx="932197" cy="882995"/>
      </dsp:txXfrm>
    </dsp:sp>
    <dsp:sp modelId="{3BB09BAF-BDED-4E03-B569-5D2BF470900F}">
      <dsp:nvSpPr>
        <dsp:cNvPr id="0" name=""/>
        <dsp:cNvSpPr/>
      </dsp:nvSpPr>
      <dsp:spPr>
        <a:xfrm>
          <a:off x="2904122" y="45114"/>
          <a:ext cx="1471931" cy="1427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/>
            <a:t>Законска</a:t>
          </a:r>
          <a:r>
            <a:rPr lang="sr-Cyrl-RS" sz="1400" kern="1200" dirty="0" smtClean="0"/>
            <a:t> </a:t>
          </a:r>
          <a:r>
            <a:rPr lang="sr-Cyrl-RS" sz="1400" kern="1200" dirty="0" smtClean="0"/>
            <a:t>суброгација</a:t>
          </a:r>
          <a:endParaRPr lang="sr-Latn-RS" sz="1400" kern="1200" dirty="0"/>
        </a:p>
      </dsp:txBody>
      <dsp:txXfrm>
        <a:off x="3119681" y="254120"/>
        <a:ext cx="1040813" cy="1009172"/>
      </dsp:txXfrm>
    </dsp:sp>
    <dsp:sp modelId="{EDC61DFC-B8EE-4D19-8DB7-2B0BF51DC26B}">
      <dsp:nvSpPr>
        <dsp:cNvPr id="0" name=""/>
        <dsp:cNvSpPr/>
      </dsp:nvSpPr>
      <dsp:spPr>
        <a:xfrm>
          <a:off x="2670869" y="0"/>
          <a:ext cx="3396257" cy="271700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F1CEE-D9F3-4501-B893-C606B29ECA0E}">
      <dsp:nvSpPr>
        <dsp:cNvPr id="0" name=""/>
        <dsp:cNvSpPr/>
      </dsp:nvSpPr>
      <dsp:spPr>
        <a:xfrm>
          <a:off x="606098" y="0"/>
          <a:ext cx="6869120" cy="401551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47917-5D13-4D43-B0B2-16EBA7E4B2B4}">
      <dsp:nvSpPr>
        <dsp:cNvPr id="0" name=""/>
        <dsp:cNvSpPr/>
      </dsp:nvSpPr>
      <dsp:spPr>
        <a:xfrm>
          <a:off x="0" y="1204655"/>
          <a:ext cx="2424395" cy="1606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Исплата запосленом</a:t>
          </a:r>
          <a:endParaRPr lang="sr-Latn-RS" sz="2000" kern="1200" dirty="0"/>
        </a:p>
      </dsp:txBody>
      <dsp:txXfrm>
        <a:off x="78409" y="1283064"/>
        <a:ext cx="2267577" cy="1449388"/>
      </dsp:txXfrm>
    </dsp:sp>
    <dsp:sp modelId="{2F344A4B-95C0-4CE0-9637-DADFE309C556}">
      <dsp:nvSpPr>
        <dsp:cNvPr id="0" name=""/>
        <dsp:cNvSpPr/>
      </dsp:nvSpPr>
      <dsp:spPr>
        <a:xfrm>
          <a:off x="2828461" y="1204655"/>
          <a:ext cx="2424395" cy="1606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Фонд солидарности подноси захтев Привредном суду</a:t>
          </a:r>
          <a:endParaRPr lang="sr-Latn-RS" sz="2000" kern="1200" dirty="0"/>
        </a:p>
      </dsp:txBody>
      <dsp:txXfrm>
        <a:off x="2906870" y="1283064"/>
        <a:ext cx="2267577" cy="1449388"/>
      </dsp:txXfrm>
    </dsp:sp>
    <dsp:sp modelId="{E9DA3A15-EDA1-4CEC-A8F3-55D67B4886D1}">
      <dsp:nvSpPr>
        <dsp:cNvPr id="0" name=""/>
        <dsp:cNvSpPr/>
      </dsp:nvSpPr>
      <dsp:spPr>
        <a:xfrm>
          <a:off x="5656922" y="1204655"/>
          <a:ext cx="2424395" cy="1606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/>
            <a:t>Изјашњење стечајног управника</a:t>
          </a:r>
          <a:endParaRPr lang="sr-Latn-RS" sz="2000" kern="1200" dirty="0"/>
        </a:p>
      </dsp:txBody>
      <dsp:txXfrm>
        <a:off x="5735331" y="1283064"/>
        <a:ext cx="2267577" cy="1449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E2A8-4905-4902-8A8A-2BA4E98DA3F5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5F82-932D-40F2-89E0-A35ECEBB2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6" y="272906"/>
            <a:ext cx="1997343" cy="8014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49" y="105509"/>
            <a:ext cx="1471515" cy="9483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7" y="5254251"/>
            <a:ext cx="3415196" cy="14499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83" y="5192665"/>
            <a:ext cx="2371925" cy="167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0" y="274778"/>
            <a:ext cx="1890823" cy="7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314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4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96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5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3963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480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10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238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466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896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324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801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176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240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215996"/>
          </a:xfrm>
        </p:spPr>
        <p:txBody>
          <a:bodyPr/>
          <a:lstStyle/>
          <a:p>
            <a:r>
              <a:rPr lang="sr-Cyrl-RS" sz="3200" b="1" dirty="0"/>
              <a:t>ПРЕНОС ПОТРАЖИВАЊА ПРЕМА </a:t>
            </a:r>
            <a:r>
              <a:rPr lang="sr-Latn-RS" sz="3200" dirty="0"/>
              <a:t/>
            </a:r>
            <a:br>
              <a:rPr lang="sr-Latn-RS" sz="3200" dirty="0"/>
            </a:br>
            <a:r>
              <a:rPr lang="sr-Cyrl-RS" sz="3200" b="1" dirty="0"/>
              <a:t>СТЕЧАЈНОМ ДУЖНИКУ</a:t>
            </a:r>
            <a:endParaRPr lang="en-US" sz="3200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 smtClean="0"/>
              <a:t>Тијана Љубисављевић</a:t>
            </a:r>
            <a:endParaRPr lang="sr-Latn-RS" b="1" dirty="0" smtClean="0"/>
          </a:p>
          <a:p>
            <a:r>
              <a:rPr lang="sr-Cyrl-RS" b="1" dirty="0"/>
              <a:t>директор Центра за стечај</a:t>
            </a:r>
            <a:endParaRPr lang="sr-Latn-RS" dirty="0"/>
          </a:p>
          <a:p>
            <a:r>
              <a:rPr lang="sr-Cyrl-RS" b="1" dirty="0"/>
              <a:t>Агенција за лиценцирање стечајних управника</a:t>
            </a:r>
            <a:endParaRPr lang="en-US" dirty="0"/>
          </a:p>
        </p:txBody>
      </p:sp>
      <p:pic>
        <p:nvPicPr>
          <p:cNvPr id="4" name="Picture 3" descr="svajcarska banka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94" y="5357610"/>
            <a:ext cx="2200863" cy="1171977"/>
          </a:xfrm>
          <a:prstGeom prst="rect">
            <a:avLst/>
          </a:prstGeom>
        </p:spPr>
      </p:pic>
      <p:pic>
        <p:nvPicPr>
          <p:cNvPr id="5" name="Picture 4" descr="Svetska banka logo m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936" y="24959"/>
            <a:ext cx="2519490" cy="1416497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9" y="5357611"/>
            <a:ext cx="2395471" cy="1199815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699" y="6010275"/>
            <a:ext cx="352022" cy="847725"/>
          </a:xfrm>
          <a:prstGeom prst="rect">
            <a:avLst/>
          </a:prstGeom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2" y="5580912"/>
            <a:ext cx="1648496" cy="884282"/>
          </a:xfrm>
          <a:prstGeom prst="rect">
            <a:avLst/>
          </a:prstGeom>
        </p:spPr>
      </p:pic>
      <p:pic>
        <p:nvPicPr>
          <p:cNvPr id="10" name="Picture 9" descr="alsu ma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35" y="251348"/>
            <a:ext cx="2331077" cy="966458"/>
          </a:xfrm>
          <a:prstGeom prst="rect">
            <a:avLst/>
          </a:prstGeom>
        </p:spPr>
      </p:pic>
      <p:pic>
        <p:nvPicPr>
          <p:cNvPr id="13" name="Picture 12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56" y="0"/>
            <a:ext cx="528319" cy="386365"/>
          </a:xfrm>
          <a:prstGeom prst="rect">
            <a:avLst/>
          </a:prstGeom>
        </p:spPr>
      </p:pic>
      <p:pic>
        <p:nvPicPr>
          <p:cNvPr id="28" name="Picture 27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724" y="360207"/>
            <a:ext cx="669702" cy="682982"/>
          </a:xfrm>
          <a:prstGeom prst="rect">
            <a:avLst/>
          </a:prstGeom>
        </p:spPr>
      </p:pic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0" y="308691"/>
            <a:ext cx="167426" cy="1339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224" y="146325"/>
            <a:ext cx="2545962" cy="12951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107" y="308691"/>
            <a:ext cx="3554167" cy="9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0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64" y="271848"/>
            <a:ext cx="4191228" cy="2755557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800" b="1" dirty="0"/>
              <a:t>Пренос потраживања </a:t>
            </a:r>
            <a:r>
              <a:rPr lang="sr-Cyrl-CS" sz="2800" b="1" dirty="0" smtClean="0"/>
              <a:t>према </a:t>
            </a:r>
            <a:br>
              <a:rPr lang="sr-Cyrl-CS" sz="2800" b="1" dirty="0" smtClean="0"/>
            </a:br>
            <a:r>
              <a:rPr lang="sr-Cyrl-CS" sz="2800" b="1" dirty="0" smtClean="0"/>
              <a:t>стечајном дужнику</a:t>
            </a:r>
            <a:br>
              <a:rPr lang="sr-Cyrl-CS" sz="2800" b="1" dirty="0" smtClean="0"/>
            </a:br>
            <a:r>
              <a:rPr lang="sr-Cyrl-CS" sz="2800" b="1" dirty="0" smtClean="0"/>
              <a:t>након </a:t>
            </a:r>
            <a:r>
              <a:rPr lang="sr-Cyrl-CS" sz="2800" b="1" dirty="0"/>
              <a:t>доношења закључка </a:t>
            </a:r>
            <a:r>
              <a:rPr lang="sr-Cyrl-CS" sz="2800" b="1" dirty="0" smtClean="0"/>
              <a:t/>
            </a:r>
            <a:br>
              <a:rPr lang="sr-Cyrl-CS" sz="2800" b="1" dirty="0" smtClean="0"/>
            </a:br>
            <a:r>
              <a:rPr lang="sr-Cyrl-CS" sz="2800" b="1" dirty="0" smtClean="0"/>
              <a:t>о </a:t>
            </a:r>
            <a:r>
              <a:rPr lang="sr-Cyrl-CS" sz="2800" b="1" dirty="0"/>
              <a:t>коначној листи </a:t>
            </a:r>
            <a:r>
              <a:rPr lang="sr-Cyrl-CS" sz="2800" b="1" dirty="0" smtClean="0"/>
              <a:t/>
            </a:r>
            <a:br>
              <a:rPr lang="sr-Cyrl-CS" sz="2800" b="1" dirty="0" smtClean="0"/>
            </a:br>
            <a:r>
              <a:rPr lang="sr-Cyrl-CS" sz="2800" b="1" dirty="0" smtClean="0"/>
              <a:t>потраживања</a:t>
            </a:r>
            <a:endParaRPr lang="sr-Latn-RS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 b="16454"/>
          <a:stretch>
            <a:fillRect/>
          </a:stretch>
        </p:blipFill>
        <p:spPr>
          <a:xfrm>
            <a:off x="4621428" y="399534"/>
            <a:ext cx="4627860" cy="26772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3262183"/>
            <a:ext cx="8596667" cy="2891481"/>
          </a:xfrm>
        </p:spPr>
        <p:txBody>
          <a:bodyPr>
            <a:noAutofit/>
          </a:bodyPr>
          <a:lstStyle/>
          <a:p>
            <a:r>
              <a:rPr lang="sr-Cyrl-RS" sz="1800" dirty="0">
                <a:solidFill>
                  <a:srgbClr val="0070C0"/>
                </a:solidFill>
              </a:rPr>
              <a:t>Захтев за измену закључка и листе потраживања може </a:t>
            </a:r>
            <a:r>
              <a:rPr lang="sr-Cyrl-RS" sz="1800" dirty="0" smtClean="0">
                <a:solidFill>
                  <a:srgbClr val="0070C0"/>
                </a:solidFill>
              </a:rPr>
              <a:t>поднети: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000" b="1" dirty="0" smtClean="0">
                <a:solidFill>
                  <a:srgbClr val="0070C0"/>
                </a:solidFill>
              </a:rPr>
              <a:t>поверилац – уступилац </a:t>
            </a:r>
            <a:r>
              <a:rPr lang="sr-Cyrl-RS" sz="1800" dirty="0" smtClean="0">
                <a:solidFill>
                  <a:srgbClr val="0070C0"/>
                </a:solidFill>
              </a:rPr>
              <a:t>-</a:t>
            </a:r>
            <a:r>
              <a:rPr lang="sr-Cyrl-CS" sz="1800" dirty="0" smtClean="0">
                <a:solidFill>
                  <a:srgbClr val="0070C0"/>
                </a:solidFill>
              </a:rPr>
              <a:t> такав </a:t>
            </a:r>
            <a:r>
              <a:rPr lang="sr-Cyrl-CS" sz="1800" dirty="0">
                <a:solidFill>
                  <a:srgbClr val="0070C0"/>
                </a:solidFill>
              </a:rPr>
              <a:t>захтев </a:t>
            </a:r>
            <a:r>
              <a:rPr lang="sr-Cyrl-CS" sz="1800" dirty="0" smtClean="0">
                <a:solidFill>
                  <a:srgbClr val="0070C0"/>
                </a:solidFill>
              </a:rPr>
              <a:t>уступиоца </a:t>
            </a:r>
            <a:r>
              <a:rPr lang="sr-Cyrl-CS" sz="1800" dirty="0">
                <a:solidFill>
                  <a:srgbClr val="0070C0"/>
                </a:solidFill>
              </a:rPr>
              <a:t>који има закључак о признању потраживања треба сматрати обавештењем о извршеном преносу </a:t>
            </a:r>
            <a:r>
              <a:rPr lang="sr-Cyrl-CS" sz="1800" dirty="0" smtClean="0">
                <a:solidFill>
                  <a:srgbClr val="0070C0"/>
                </a:solidFill>
              </a:rPr>
              <a:t>потраживања (стечајни </a:t>
            </a:r>
            <a:r>
              <a:rPr lang="sr-Cyrl-CS" sz="1800" dirty="0">
                <a:solidFill>
                  <a:srgbClr val="0070C0"/>
                </a:solidFill>
              </a:rPr>
              <a:t>управник </a:t>
            </a:r>
            <a:r>
              <a:rPr lang="sr-Cyrl-CS" sz="1800" dirty="0" smtClean="0">
                <a:solidFill>
                  <a:srgbClr val="0070C0"/>
                </a:solidFill>
              </a:rPr>
              <a:t>ће ово само </a:t>
            </a:r>
            <a:r>
              <a:rPr lang="sr-Cyrl-CS" sz="1800" dirty="0">
                <a:solidFill>
                  <a:srgbClr val="0070C0"/>
                </a:solidFill>
              </a:rPr>
              <a:t>имати у виду, јер од пријема обавештења неће смети да потраживање изврши првобитном </a:t>
            </a:r>
            <a:r>
              <a:rPr lang="sr-Cyrl-CS" sz="1800" dirty="0" smtClean="0">
                <a:solidFill>
                  <a:srgbClr val="0070C0"/>
                </a:solidFill>
              </a:rPr>
              <a:t>повериоцу) </a:t>
            </a:r>
            <a:endParaRPr lang="sr-Latn-RS" sz="18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CS" sz="2000" b="1" dirty="0">
                <a:solidFill>
                  <a:srgbClr val="0070C0"/>
                </a:solidFill>
              </a:rPr>
              <a:t>н</a:t>
            </a:r>
            <a:r>
              <a:rPr lang="sr-Cyrl-CS" sz="2000" b="1" dirty="0" smtClean="0">
                <a:solidFill>
                  <a:srgbClr val="0070C0"/>
                </a:solidFill>
              </a:rPr>
              <a:t>ови поверилац </a:t>
            </a:r>
            <a:r>
              <a:rPr lang="sr-Cyrl-CS" sz="1800" dirty="0" smtClean="0">
                <a:solidFill>
                  <a:srgbClr val="0070C0"/>
                </a:solidFill>
              </a:rPr>
              <a:t>- стечајни </a:t>
            </a:r>
            <a:r>
              <a:rPr lang="sr-Cyrl-CS" sz="1800" dirty="0" smtClean="0">
                <a:solidFill>
                  <a:srgbClr val="0070C0"/>
                </a:solidFill>
              </a:rPr>
              <a:t>органи ће, </a:t>
            </a:r>
            <a:r>
              <a:rPr lang="sr-Cyrl-CS" sz="1800" dirty="0">
                <a:solidFill>
                  <a:srgbClr val="0070C0"/>
                </a:solidFill>
              </a:rPr>
              <a:t>уколико нађу да су испуњени услови за промену повериоца</a:t>
            </a:r>
            <a:r>
              <a:rPr lang="sr-Cyrl-CS" sz="1800" dirty="0" smtClean="0">
                <a:solidFill>
                  <a:srgbClr val="0070C0"/>
                </a:solidFill>
              </a:rPr>
              <a:t>, </a:t>
            </a:r>
            <a:r>
              <a:rPr lang="sr-Cyrl-CS" sz="1800" dirty="0">
                <a:solidFill>
                  <a:srgbClr val="0070C0"/>
                </a:solidFill>
              </a:rPr>
              <a:t>извршити корекцију података у коначној листи променом повериоца за конкретно </a:t>
            </a:r>
            <a:r>
              <a:rPr lang="sr-Cyrl-CS" sz="1800" dirty="0" smtClean="0">
                <a:solidFill>
                  <a:srgbClr val="0070C0"/>
                </a:solidFill>
              </a:rPr>
              <a:t>потраживање</a:t>
            </a:r>
            <a:endParaRPr lang="sr-Latn-R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66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60854"/>
          </a:xfrm>
        </p:spPr>
        <p:txBody>
          <a:bodyPr>
            <a:normAutofit/>
          </a:bodyPr>
          <a:lstStyle/>
          <a:p>
            <a:r>
              <a:rPr lang="sr-Cyrl-CS" sz="2400" i="1" dirty="0">
                <a:solidFill>
                  <a:srgbClr val="0070C0"/>
                </a:solidFill>
              </a:rPr>
              <a:t>потраживање првобитног повериоца </a:t>
            </a:r>
            <a:r>
              <a:rPr lang="sr-Cyrl-CS" sz="2400" i="1" dirty="0" smtClean="0">
                <a:solidFill>
                  <a:srgbClr val="0070C0"/>
                </a:solidFill>
              </a:rPr>
              <a:t>је оспорено</a:t>
            </a:r>
            <a:br>
              <a:rPr lang="sr-Cyrl-CS" sz="2400" i="1" dirty="0" smtClean="0">
                <a:solidFill>
                  <a:srgbClr val="0070C0"/>
                </a:solidFill>
              </a:rPr>
            </a:br>
            <a:r>
              <a:rPr lang="sr-Cyrl-CS" sz="2400" i="1" dirty="0" smtClean="0">
                <a:solidFill>
                  <a:srgbClr val="0070C0"/>
                </a:solidFill>
              </a:rPr>
              <a:t>(пренос потраживања пре подношења тужбе)</a:t>
            </a:r>
            <a:endParaRPr lang="sr-Latn-RS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902940"/>
            <a:ext cx="8596668" cy="41384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CS" dirty="0" smtClean="0">
                <a:solidFill>
                  <a:srgbClr val="0070C0"/>
                </a:solidFill>
              </a:rPr>
              <a:t>Парницу </a:t>
            </a:r>
            <a:r>
              <a:rPr lang="sr-Cyrl-CS" dirty="0">
                <a:solidFill>
                  <a:srgbClr val="0070C0"/>
                </a:solidFill>
              </a:rPr>
              <a:t>би морао покренути нови поверилац, </a:t>
            </a:r>
            <a:r>
              <a:rPr lang="sr-Cyrl-CS" dirty="0" smtClean="0">
                <a:solidFill>
                  <a:srgbClr val="0070C0"/>
                </a:solidFill>
              </a:rPr>
              <a:t>уз </a:t>
            </a:r>
            <a:r>
              <a:rPr lang="sr-Cyrl-CS" dirty="0">
                <a:solidFill>
                  <a:srgbClr val="0070C0"/>
                </a:solidFill>
              </a:rPr>
              <a:t>доказе да је њему пренето потраживање из закључка којим се исто оспорава првобитном повериоцу. </a:t>
            </a:r>
            <a:endParaRPr lang="sr-Cyrl-CS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CS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CS" dirty="0">
                <a:solidFill>
                  <a:srgbClr val="0070C0"/>
                </a:solidFill>
              </a:rPr>
              <a:t>Д</a:t>
            </a:r>
            <a:r>
              <a:rPr lang="sr-Cyrl-CS" dirty="0" smtClean="0">
                <a:solidFill>
                  <a:srgbClr val="0070C0"/>
                </a:solidFill>
              </a:rPr>
              <a:t>оказ </a:t>
            </a:r>
            <a:r>
              <a:rPr lang="sr-Cyrl-CS" dirty="0">
                <a:solidFill>
                  <a:srgbClr val="0070C0"/>
                </a:solidFill>
              </a:rPr>
              <a:t>о преносу потраживања је истовремено и доказ о активној легитимацији новог повериоца за парницу за утврђење потраживања. </a:t>
            </a:r>
            <a:endParaRPr lang="sr-Cyrl-CS" dirty="0" smtClean="0">
              <a:solidFill>
                <a:srgbClr val="0070C0"/>
              </a:solidFill>
            </a:endParaRPr>
          </a:p>
          <a:p>
            <a:endParaRPr lang="sr-Cyrl-CS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CS" dirty="0" smtClean="0">
                <a:solidFill>
                  <a:srgbClr val="0070C0"/>
                </a:solidFill>
              </a:rPr>
              <a:t>Проблем </a:t>
            </a:r>
            <a:r>
              <a:rPr lang="sr-Cyrl-CS" dirty="0">
                <a:solidFill>
                  <a:srgbClr val="0070C0"/>
                </a:solidFill>
              </a:rPr>
              <a:t>је у кратком року од 15 дана у коме се наведена тужба може </a:t>
            </a:r>
            <a:r>
              <a:rPr lang="sr-Cyrl-CS" dirty="0" smtClean="0">
                <a:solidFill>
                  <a:srgbClr val="0070C0"/>
                </a:solidFill>
              </a:rPr>
              <a:t>поднети, </a:t>
            </a:r>
            <a:r>
              <a:rPr lang="sr-Cyrl-CS" dirty="0">
                <a:solidFill>
                  <a:srgbClr val="0070C0"/>
                </a:solidFill>
              </a:rPr>
              <a:t>а који рок би морао да поштује и нови поверилац, да му тужба не би била одбачена као неблаговремена.</a:t>
            </a:r>
            <a:endParaRPr lang="sr-Latn-R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84422"/>
          </a:xfrm>
        </p:spPr>
        <p:txBody>
          <a:bodyPr>
            <a:normAutofit fontScale="90000"/>
          </a:bodyPr>
          <a:lstStyle/>
          <a:p>
            <a:r>
              <a:rPr lang="sr-Cyrl-CS" sz="2400" i="1" dirty="0">
                <a:solidFill>
                  <a:srgbClr val="0070C0"/>
                </a:solidFill>
              </a:rPr>
              <a:t>потраживање првобитног повериоца је оспорено</a:t>
            </a:r>
            <a:br>
              <a:rPr lang="sr-Cyrl-CS" sz="2400" i="1" dirty="0">
                <a:solidFill>
                  <a:srgbClr val="0070C0"/>
                </a:solidFill>
              </a:rPr>
            </a:br>
            <a:r>
              <a:rPr lang="sr-Cyrl-CS" sz="2400" i="1" dirty="0">
                <a:solidFill>
                  <a:srgbClr val="0070C0"/>
                </a:solidFill>
              </a:rPr>
              <a:t>(пренос потраживања </a:t>
            </a:r>
            <a:r>
              <a:rPr lang="sr-Cyrl-CS" sz="2400" i="1" dirty="0" smtClean="0">
                <a:solidFill>
                  <a:srgbClr val="0070C0"/>
                </a:solidFill>
              </a:rPr>
              <a:t>након </a:t>
            </a:r>
            <a:r>
              <a:rPr lang="sr-Cyrl-CS" sz="2400" i="1" dirty="0">
                <a:solidFill>
                  <a:srgbClr val="0070C0"/>
                </a:solidFill>
              </a:rPr>
              <a:t>подношења </a:t>
            </a:r>
            <a:r>
              <a:rPr lang="sr-Cyrl-CS" sz="2400" i="1" dirty="0" smtClean="0">
                <a:solidFill>
                  <a:srgbClr val="0070C0"/>
                </a:solidFill>
              </a:rPr>
              <a:t>тужбе </a:t>
            </a:r>
            <a:r>
              <a:rPr lang="sr-Cyrl-CS" sz="2400" i="1" dirty="0">
                <a:solidFill>
                  <a:srgbClr val="0070C0"/>
                </a:solidFill>
              </a:rPr>
              <a:t>или захтева за наставак првобитног поступка</a:t>
            </a:r>
            <a:r>
              <a:rPr lang="sr-Cyrl-CS" sz="2400" i="1" dirty="0" smtClean="0">
                <a:solidFill>
                  <a:srgbClr val="0070C0"/>
                </a:solidFill>
              </a:rPr>
              <a:t>)</a:t>
            </a:r>
            <a:endParaRPr lang="sr-Latn-RS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964724"/>
            <a:ext cx="8596668" cy="407663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CS" dirty="0" smtClean="0">
                <a:solidFill>
                  <a:srgbClr val="0070C0"/>
                </a:solidFill>
              </a:rPr>
              <a:t>Промена </a:t>
            </a:r>
            <a:r>
              <a:rPr lang="sr-Cyrl-CS" dirty="0">
                <a:solidFill>
                  <a:srgbClr val="0070C0"/>
                </a:solidFill>
              </a:rPr>
              <a:t>повериоца би условила промену тужиоца, али тек након сагласности туженог, у складу са чланом 201. став 3 Закона о парничном поступку </a:t>
            </a:r>
            <a:endParaRPr lang="sr-Cyrl-CS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CS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CS" dirty="0" smtClean="0">
                <a:solidFill>
                  <a:srgbClr val="0070C0"/>
                </a:solidFill>
              </a:rPr>
              <a:t>Промена </a:t>
            </a:r>
            <a:r>
              <a:rPr lang="sr-Cyrl-CS" dirty="0">
                <a:solidFill>
                  <a:srgbClr val="0070C0"/>
                </a:solidFill>
              </a:rPr>
              <a:t>тужиоца могла би се сматрати уређењем </a:t>
            </a:r>
            <a:r>
              <a:rPr lang="sr-Cyrl-CS" dirty="0" smtClean="0">
                <a:solidFill>
                  <a:srgbClr val="0070C0"/>
                </a:solidFill>
              </a:rPr>
              <a:t>тужбе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CS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CS" dirty="0" smtClean="0">
                <a:solidFill>
                  <a:srgbClr val="0070C0"/>
                </a:solidFill>
              </a:rPr>
              <a:t>Уколико </a:t>
            </a:r>
            <a:r>
              <a:rPr lang="sr-Cyrl-CS" dirty="0">
                <a:solidFill>
                  <a:srgbClr val="0070C0"/>
                </a:solidFill>
              </a:rPr>
              <a:t>ипак изостане сагласност туженог, </a:t>
            </a:r>
            <a:r>
              <a:rPr lang="sr-Cyrl-CS" dirty="0" smtClean="0">
                <a:solidFill>
                  <a:srgbClr val="0070C0"/>
                </a:solidFill>
              </a:rPr>
              <a:t>за </a:t>
            </a:r>
            <a:r>
              <a:rPr lang="sr-Cyrl-CS" dirty="0">
                <a:solidFill>
                  <a:srgbClr val="0070C0"/>
                </a:solidFill>
              </a:rPr>
              <a:t>промену тужиоца, процесно решење би се могло пронаћи само у одредбама члана 204. Закона о парничном </a:t>
            </a:r>
            <a:r>
              <a:rPr lang="sr-Cyrl-CS" dirty="0" smtClean="0">
                <a:solidFill>
                  <a:srgbClr val="0070C0"/>
                </a:solidFill>
              </a:rPr>
              <a:t>поступку, те би </a:t>
            </a:r>
            <a:r>
              <a:rPr lang="sr-Cyrl-CS" dirty="0">
                <a:solidFill>
                  <a:srgbClr val="0070C0"/>
                </a:solidFill>
              </a:rPr>
              <a:t>се покренута парница окончала између повериоца – уступиоца и стечајног дужника, а њено дејство би се протегло и на лице коме је потраживање пренето – новог повериоца</a:t>
            </a:r>
            <a:endParaRPr lang="sr-Latn-R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31341"/>
            <a:ext cx="3854528" cy="1136821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 smtClean="0"/>
              <a:t>Потраживања из радног односа</a:t>
            </a:r>
            <a:endParaRPr lang="sr-Latn-R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853514"/>
            <a:ext cx="4240655" cy="39294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1800" dirty="0" smtClean="0">
                <a:solidFill>
                  <a:srgbClr val="0070C0"/>
                </a:solidFill>
              </a:rPr>
              <a:t>први </a:t>
            </a:r>
            <a:r>
              <a:rPr lang="sr-Cyrl-RS" sz="1800" dirty="0">
                <a:solidFill>
                  <a:srgbClr val="0070C0"/>
                </a:solidFill>
              </a:rPr>
              <a:t>исплатни ред, у који спадају неисплаћене нето зараде запослених у износу минималних зарада за последњих годину дана пре отварања стечајних поступака и неплаћени доприноси за пензијско и инвалидско осигурање запослених за последње две године пре отварања стечајног </a:t>
            </a:r>
            <a:r>
              <a:rPr lang="sr-Cyrl-RS" sz="1800" dirty="0" smtClean="0">
                <a:solidFill>
                  <a:srgbClr val="0070C0"/>
                </a:solidFill>
              </a:rPr>
              <a:t>поступка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1800" dirty="0" smtClean="0">
                <a:solidFill>
                  <a:srgbClr val="0070C0"/>
                </a:solidFill>
              </a:rPr>
              <a:t>трећи </a:t>
            </a:r>
            <a:r>
              <a:rPr lang="sr-Cyrl-RS" sz="1800" dirty="0">
                <a:solidFill>
                  <a:srgbClr val="0070C0"/>
                </a:solidFill>
              </a:rPr>
              <a:t>исплатни ред, где спадају сва остала потраживања из радних </a:t>
            </a:r>
            <a:r>
              <a:rPr lang="sr-Cyrl-RS" sz="1800" dirty="0" smtClean="0">
                <a:solidFill>
                  <a:srgbClr val="0070C0"/>
                </a:solidFill>
              </a:rPr>
              <a:t>односа</a:t>
            </a:r>
            <a:endParaRPr lang="sr-Latn-RS" sz="1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67" y="692979"/>
            <a:ext cx="4484083" cy="336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63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803189"/>
            <a:ext cx="8596668" cy="5375189"/>
          </a:xfrm>
        </p:spPr>
        <p:txBody>
          <a:bodyPr>
            <a:noAutofit/>
          </a:bodyPr>
          <a:lstStyle/>
          <a:p>
            <a:r>
              <a:rPr lang="sr-Cyrl-RS" sz="2000" b="1" dirty="0" smtClean="0"/>
              <a:t>Закон </a:t>
            </a:r>
            <a:r>
              <a:rPr lang="sr-Cyrl-RS" sz="2000" b="1" dirty="0"/>
              <a:t>о раду </a:t>
            </a:r>
            <a:r>
              <a:rPr lang="sr-Cyrl-RS" sz="1800" dirty="0"/>
              <a:t>("Сл. Гласник РС",</a:t>
            </a:r>
            <a:r>
              <a:rPr lang="sr-Cyrl-RS" sz="1800" dirty="0" smtClean="0"/>
              <a:t>бр.24/2005</a:t>
            </a:r>
            <a:r>
              <a:rPr lang="sr-Cyrl-RS" sz="1800" dirty="0"/>
              <a:t>, 61/2005, 54/2009, 32/2013, 75/2014 i </a:t>
            </a:r>
            <a:r>
              <a:rPr lang="sr-Cyrl-RS" sz="1800" dirty="0" smtClean="0"/>
              <a:t>13/2017–одлука </a:t>
            </a:r>
            <a:r>
              <a:rPr lang="sr-Cyrl-RS" sz="1800" dirty="0"/>
              <a:t>УС</a:t>
            </a:r>
            <a:r>
              <a:rPr lang="sr-Cyrl-RS" sz="1800" dirty="0" smtClean="0"/>
              <a:t>):</a:t>
            </a:r>
            <a:br>
              <a:rPr lang="sr-Cyrl-RS" sz="1800" dirty="0" smtClean="0"/>
            </a:br>
            <a:r>
              <a:rPr lang="sr-Cyrl-RS" sz="1800" dirty="0" smtClean="0"/>
              <a:t/>
            </a:r>
            <a:br>
              <a:rPr lang="sr-Cyrl-RS" sz="1800" dirty="0" smtClean="0"/>
            </a:br>
            <a:r>
              <a:rPr lang="sr-Cyrl-RS" sz="1800" b="1" dirty="0" smtClean="0"/>
              <a:t>ч</a:t>
            </a:r>
            <a:r>
              <a:rPr lang="sr-Cyrl-RS" sz="1800" b="1" dirty="0" smtClean="0"/>
              <a:t>лан </a:t>
            </a:r>
            <a:r>
              <a:rPr lang="sr-Latn-RS" sz="1800" b="1" dirty="0" smtClean="0"/>
              <a:t>124.</a:t>
            </a:r>
            <a:r>
              <a:rPr lang="sr-Cyrl-RS" sz="1800" b="1" dirty="0" smtClean="0"/>
              <a:t> </a:t>
            </a:r>
            <a:r>
              <a:rPr lang="sr-Cyrl-RS" sz="1800" dirty="0" smtClean="0"/>
              <a:t>- право </a:t>
            </a:r>
            <a:r>
              <a:rPr lang="sr-Cyrl-RS" sz="1800" dirty="0"/>
              <a:t>на исплату неисплаћених потраживања код послодавца над којим је отворен стечајни </a:t>
            </a:r>
            <a:r>
              <a:rPr lang="sr-Cyrl-RS" sz="1800" dirty="0" smtClean="0"/>
              <a:t>поступак </a:t>
            </a:r>
            <a:r>
              <a:rPr lang="sr-Cyrl-RS" sz="1800" dirty="0"/>
              <a:t>има запослени коме су потраживања утврђена у складу са законом којим се уређује стечајни поступак и који испуњава услове за остваривање права у складу са овим </a:t>
            </a:r>
            <a:r>
              <a:rPr lang="sr-Cyrl-RS" sz="1800" dirty="0" smtClean="0"/>
              <a:t>законом</a:t>
            </a:r>
            <a:br>
              <a:rPr lang="sr-Cyrl-RS" sz="1800" dirty="0" smtClean="0"/>
            </a:br>
            <a:r>
              <a:rPr lang="sr-Latn-RS" sz="1800" dirty="0"/>
              <a:t/>
            </a:r>
            <a:br>
              <a:rPr lang="sr-Latn-RS" sz="1800" dirty="0"/>
            </a:br>
            <a:r>
              <a:rPr lang="sr-Cyrl-RS" sz="1800" b="1" dirty="0" smtClean="0"/>
              <a:t>члан </a:t>
            </a:r>
            <a:r>
              <a:rPr lang="sr-Cyrl-RS" sz="1800" b="1" dirty="0"/>
              <a:t>125</a:t>
            </a:r>
            <a:r>
              <a:rPr lang="sr-Cyrl-RS" sz="1800" b="1" dirty="0" smtClean="0"/>
              <a:t>. </a:t>
            </a:r>
            <a:r>
              <a:rPr lang="sr-Cyrl-RS" sz="1800" dirty="0" smtClean="0"/>
              <a:t>- </a:t>
            </a:r>
            <a:r>
              <a:rPr lang="sr-Cyrl-RS" sz="1800" dirty="0"/>
              <a:t>запослени има право на исплату зараде за последњих девет месеци пре покретања стечајног поступка и право и на уплату доприноса за обавезно социјално </a:t>
            </a:r>
            <a:r>
              <a:rPr lang="sr-Cyrl-RS" sz="1800" dirty="0" smtClean="0"/>
              <a:t>осигурање</a:t>
            </a:r>
            <a:br>
              <a:rPr lang="sr-Cyrl-RS" sz="1800" dirty="0" smtClean="0"/>
            </a:br>
            <a:r>
              <a:rPr lang="sr-Latn-RS" sz="1800" dirty="0" smtClean="0"/>
              <a:t/>
            </a:r>
            <a:br>
              <a:rPr lang="sr-Latn-RS" sz="1800" dirty="0" smtClean="0"/>
            </a:br>
            <a:r>
              <a:rPr lang="sr-Cyrl-RS" sz="1800" b="1" dirty="0" smtClean="0"/>
              <a:t>члан </a:t>
            </a:r>
            <a:r>
              <a:rPr lang="sr-Cyrl-RS" sz="1800" b="1" dirty="0"/>
              <a:t>126.</a:t>
            </a:r>
            <a:r>
              <a:rPr lang="sr-Cyrl-RS" sz="1800" dirty="0"/>
              <a:t> </a:t>
            </a:r>
            <a:r>
              <a:rPr lang="sr-Latn-RS" sz="1800" dirty="0"/>
              <a:t>-</a:t>
            </a:r>
            <a:r>
              <a:rPr lang="sr-Cyrl-RS" sz="1800" dirty="0" smtClean="0"/>
              <a:t> </a:t>
            </a:r>
            <a:r>
              <a:rPr lang="sr-Cyrl-RS" sz="1800" dirty="0"/>
              <a:t>зарада </a:t>
            </a:r>
            <a:r>
              <a:rPr lang="sr-Cyrl-RS" sz="1800" dirty="0" smtClean="0"/>
              <a:t>се исплаћује </a:t>
            </a:r>
            <a:r>
              <a:rPr lang="sr-Cyrl-RS" sz="1800" dirty="0"/>
              <a:t>у висини минималне </a:t>
            </a:r>
            <a:r>
              <a:rPr lang="sr-Cyrl-RS" sz="1800" dirty="0" smtClean="0"/>
              <a:t>зараде</a:t>
            </a:r>
            <a:br>
              <a:rPr lang="sr-Cyrl-RS" sz="1800" dirty="0" smtClean="0"/>
            </a:br>
            <a:r>
              <a:rPr lang="sr-Latn-RS" sz="1800" dirty="0" smtClean="0"/>
              <a:t/>
            </a:r>
            <a:br>
              <a:rPr lang="sr-Latn-RS" sz="1800" dirty="0" smtClean="0"/>
            </a:br>
            <a:r>
              <a:rPr lang="sr-Cyrl-RS" sz="1800" b="1" dirty="0" smtClean="0"/>
              <a:t>члан </a:t>
            </a:r>
            <a:r>
              <a:rPr lang="sr-Cyrl-RS" sz="1800" b="1" dirty="0"/>
              <a:t>139. </a:t>
            </a:r>
            <a:r>
              <a:rPr lang="sr-Latn-RS" sz="1800" dirty="0" smtClean="0"/>
              <a:t>- </a:t>
            </a:r>
            <a:r>
              <a:rPr lang="sr-Cyrl-RS" sz="1800" dirty="0" smtClean="0"/>
              <a:t>захтев </a:t>
            </a:r>
            <a:r>
              <a:rPr lang="sr-Cyrl-RS" sz="1800" dirty="0"/>
              <a:t>запосленог </a:t>
            </a:r>
            <a:r>
              <a:rPr lang="sr-Cyrl-RS" sz="1800" dirty="0" smtClean="0"/>
              <a:t>се </a:t>
            </a:r>
            <a:r>
              <a:rPr lang="sr-Cyrl-RS" sz="1800" dirty="0"/>
              <a:t>подноси Фонду у року од 45 дана од дана достављања правноснажне одлуке којом је утврђено право на </a:t>
            </a:r>
            <a:r>
              <a:rPr lang="sr-Cyrl-RS" sz="1800" dirty="0" smtClean="0"/>
              <a:t>потраживање</a:t>
            </a:r>
            <a:endParaRPr lang="sr-Latn-R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6079524"/>
            <a:ext cx="8596668" cy="259492"/>
          </a:xfrm>
        </p:spPr>
        <p:txBody>
          <a:bodyPr>
            <a:normAutofit fontScale="70000" lnSpcReduction="20000"/>
          </a:bodyPr>
          <a:lstStyle/>
          <a:p>
            <a:endParaRPr lang="sr-Latn-R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963827"/>
            <a:ext cx="8596668" cy="1013254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Предуслови </a:t>
            </a:r>
            <a:r>
              <a:rPr lang="sr-Cyrl-RS" sz="2400" dirty="0"/>
              <a:t>за усвајање захтева </a:t>
            </a:r>
            <a:r>
              <a:rPr lang="sr-Cyrl-RS" sz="2400" dirty="0" smtClean="0"/>
              <a:t>поднетом Фонду као </a:t>
            </a:r>
            <a:r>
              <a:rPr lang="sr-Cyrl-RS" sz="2400" dirty="0"/>
              <a:t>и за исплату је испуњење услова:</a:t>
            </a:r>
            <a:endParaRPr lang="sr-Latn-R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2432"/>
            <a:ext cx="8596668" cy="3878930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rgbClr val="0070C0"/>
                </a:solidFill>
              </a:rPr>
              <a:t>Да је у предузећу отворен стечај и да су потраживања запосленог утврђена закључком у складу са законом којим се уређује стечајни поступак;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rgbClr val="0070C0"/>
                </a:solidFill>
              </a:rPr>
              <a:t>Да је запослени био у радном односу на дан покретања стечајног поступка или да је лице било у радном односу у периоду за који се остварују права утврђена Законом о раду;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rgbClr val="0070C0"/>
                </a:solidFill>
              </a:rPr>
              <a:t>Да потраживања нису исплаћена у складу са законом којим се уређује стечајни поступак, или да нису исплаћена у целости (припада им право на разлику до нивоа права утврђеним Законом о раду);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rgbClr val="0070C0"/>
                </a:solidFill>
              </a:rPr>
              <a:t>Захтев се подноси Фонду у року од </a:t>
            </a:r>
            <a:r>
              <a:rPr lang="sr-Cyrl-RS" dirty="0">
                <a:solidFill>
                  <a:srgbClr val="0070C0"/>
                </a:solidFill>
              </a:rPr>
              <a:t>4</a:t>
            </a:r>
            <a:r>
              <a:rPr lang="sr-Latn-RS" dirty="0">
                <a:solidFill>
                  <a:srgbClr val="0070C0"/>
                </a:solidFill>
              </a:rPr>
              <a:t>5 дана од дана достављања одлуке којом је утврђено право на потраживање, у складу са законом којим се уређује стечајни поступак.</a:t>
            </a:r>
          </a:p>
        </p:txBody>
      </p:sp>
    </p:spTree>
    <p:extLst>
      <p:ext uri="{BB962C8B-B14F-4D97-AF65-F5344CB8AC3E}">
        <p14:creationId xmlns:p14="http://schemas.microsoft.com/office/powerpoint/2010/main" val="14885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39" y="2684852"/>
            <a:ext cx="3854528" cy="305482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763537"/>
              </p:ext>
            </p:extLst>
          </p:nvPr>
        </p:nvGraphicFramePr>
        <p:xfrm>
          <a:off x="988541" y="2347784"/>
          <a:ext cx="8081318" cy="401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262" y="691978"/>
            <a:ext cx="8441953" cy="1445742"/>
          </a:xfrm>
        </p:spPr>
        <p:txBody>
          <a:bodyPr/>
          <a:lstStyle/>
          <a:p>
            <a:r>
              <a:rPr lang="sr-Cyrl-RS" sz="2000" dirty="0">
                <a:solidFill>
                  <a:srgbClr val="0070C0"/>
                </a:solidFill>
              </a:rPr>
              <a:t>Члан 300. Закона о облигационим односима - </a:t>
            </a:r>
            <a:r>
              <a:rPr lang="sr-Cyrl-RS" sz="2000" dirty="0" smtClean="0">
                <a:solidFill>
                  <a:srgbClr val="0070C0"/>
                </a:solidFill>
              </a:rPr>
              <a:t>кад </a:t>
            </a:r>
            <a:r>
              <a:rPr lang="sr-Cyrl-RS" sz="2000" dirty="0">
                <a:solidFill>
                  <a:srgbClr val="0070C0"/>
                </a:solidFill>
              </a:rPr>
              <a:t>обавезу испуни лице које има неки правни интерес у томе, на њега прелази по самомо закону у часу испуњења повериочево потраживање са свим споредним правима</a:t>
            </a:r>
            <a:r>
              <a:rPr lang="sr-Cyrl-RS" dirty="0">
                <a:solidFill>
                  <a:srgbClr val="0070C0"/>
                </a:solidFill>
              </a:rPr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80136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267730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099751"/>
            <a:ext cx="8596668" cy="4941611"/>
          </a:xfrm>
        </p:spPr>
        <p:txBody>
          <a:bodyPr>
            <a:normAutofit/>
          </a:bodyPr>
          <a:lstStyle/>
          <a:p>
            <a:r>
              <a:rPr lang="sr-Cyrl-RS" i="1" u="sng" dirty="0" smtClean="0">
                <a:solidFill>
                  <a:srgbClr val="0070C0"/>
                </a:solidFill>
              </a:rPr>
              <a:t>Пример:</a:t>
            </a:r>
          </a:p>
          <a:p>
            <a:r>
              <a:rPr lang="sr-Cyrl-RS" dirty="0" smtClean="0">
                <a:solidFill>
                  <a:srgbClr val="0070C0"/>
                </a:solidFill>
              </a:rPr>
              <a:t>Фонд </a:t>
            </a:r>
            <a:r>
              <a:rPr lang="sr-Cyrl-RS" dirty="0">
                <a:solidFill>
                  <a:srgbClr val="0070C0"/>
                </a:solidFill>
              </a:rPr>
              <a:t>Солидарности се обратио Привредном </a:t>
            </a:r>
            <a:r>
              <a:rPr lang="sr-Cyrl-RS" dirty="0" smtClean="0">
                <a:solidFill>
                  <a:srgbClr val="0070C0"/>
                </a:solidFill>
              </a:rPr>
              <a:t>суду са </a:t>
            </a:r>
            <a:r>
              <a:rPr lang="sr-Cyrl-RS" dirty="0">
                <a:solidFill>
                  <a:srgbClr val="0070C0"/>
                </a:solidFill>
              </a:rPr>
              <a:t>захтевом за измену листе поверилаца, на начин тако што ће уместо повериоца Петра Петровића (пријава бр.1) ступити Фонд солидарности у износу од 107.120,00 динара. Фонд солидарности је уз свој захтев доставио и извештај о исплатама из Фонда солидарности за запосленог правног претходника стечајног дужника. Закључком о листи утврђених потраживања, стечајном повериоцу Петру Петровићу, по пријави број 1, утврђено је као основано потраживање у првом исплатном реду, по основу неисплаћених нето минималних </a:t>
            </a:r>
            <a:r>
              <a:rPr lang="sr-Cyrl-RS" dirty="0" smtClean="0">
                <a:solidFill>
                  <a:srgbClr val="0070C0"/>
                </a:solidFill>
              </a:rPr>
              <a:t>зарада. Утврђено </a:t>
            </a:r>
            <a:r>
              <a:rPr lang="sr-Cyrl-RS" dirty="0">
                <a:solidFill>
                  <a:srgbClr val="0070C0"/>
                </a:solidFill>
              </a:rPr>
              <a:t>основано потраживање повериоца Петра Петровића, за период од 16.12.2014. до 08.05.2015. године по основу неисплаћених нето минималних зарада укупно износи 99.128,00 </a:t>
            </a:r>
            <a:r>
              <a:rPr lang="sr-Cyrl-RS" dirty="0" smtClean="0">
                <a:solidFill>
                  <a:srgbClr val="0070C0"/>
                </a:solidFill>
              </a:rPr>
              <a:t>динара</a:t>
            </a:r>
            <a:endParaRPr lang="sr-Latn-R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ТАБЕЛА </a:t>
            </a:r>
            <a:r>
              <a:rPr lang="sr-Cyrl-RS" sz="2000" dirty="0"/>
              <a:t>ИСПЛАЋЕНИХ НЕТО ЗАРАДА ОД ФОНДА СОЛИДАРНОСТИ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9141133"/>
              </p:ext>
            </p:extLst>
          </p:nvPr>
        </p:nvGraphicFramePr>
        <p:xfrm>
          <a:off x="407774" y="2372497"/>
          <a:ext cx="9094571" cy="3203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5503"/>
                <a:gridCol w="1644745"/>
                <a:gridCol w="2394746"/>
                <a:gridCol w="2446637"/>
                <a:gridCol w="1902940"/>
              </a:tblGrid>
              <a:tr h="2572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Ред.бр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sr-Latn-R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Име</a:t>
                      </a:r>
                      <a:r>
                        <a:rPr lang="en-US" sz="1800" dirty="0">
                          <a:effectLst/>
                        </a:rPr>
                        <a:t> и </a:t>
                      </a:r>
                      <a:r>
                        <a:rPr lang="en-US" sz="1800" dirty="0" err="1">
                          <a:effectLst/>
                        </a:rPr>
                        <a:t>презиме</a:t>
                      </a:r>
                      <a:endParaRPr lang="sr-Latn-R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Исплаћене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нето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зараде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од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Фонда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солидарности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за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период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од</a:t>
                      </a:r>
                      <a:r>
                        <a:rPr lang="en-US" sz="1800" dirty="0">
                          <a:effectLst/>
                        </a:rPr>
                        <a:t> 16.12.2014.године </a:t>
                      </a:r>
                      <a:r>
                        <a:rPr lang="en-US" sz="1800" dirty="0" err="1">
                          <a:effectLst/>
                        </a:rPr>
                        <a:t>до</a:t>
                      </a:r>
                      <a:r>
                        <a:rPr lang="en-US" sz="1800" dirty="0">
                          <a:effectLst/>
                        </a:rPr>
                        <a:t> 08.05.2015.године</a:t>
                      </a:r>
                      <a:endParaRPr lang="sr-Latn-R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Признато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потраживање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нето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зарада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sr-Cyrl-CS" sz="1800" dirty="0">
                          <a:effectLst/>
                        </a:rPr>
                        <a:t>за период </a:t>
                      </a:r>
                      <a:r>
                        <a:rPr lang="en-US" sz="1800" dirty="0" err="1">
                          <a:effectLst/>
                        </a:rPr>
                        <a:t>од</a:t>
                      </a:r>
                      <a:r>
                        <a:rPr lang="en-US" sz="1800" dirty="0">
                          <a:effectLst/>
                        </a:rPr>
                        <a:t> 16.12.2014.године </a:t>
                      </a:r>
                      <a:r>
                        <a:rPr lang="en-US" sz="1800" dirty="0" err="1">
                          <a:effectLst/>
                        </a:rPr>
                        <a:t>до</a:t>
                      </a:r>
                      <a:r>
                        <a:rPr lang="en-US" sz="1800" dirty="0">
                          <a:effectLst/>
                        </a:rPr>
                        <a:t> 08.05.2015.године</a:t>
                      </a:r>
                      <a:endParaRPr lang="sr-Latn-R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Износ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нето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зарада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sr-Cyrl-CS" sz="1800" dirty="0">
                          <a:effectLst/>
                        </a:rPr>
                        <a:t>у </a:t>
                      </a:r>
                      <a:r>
                        <a:rPr lang="en-US" sz="1800" dirty="0">
                          <a:effectLst/>
                        </a:rPr>
                        <a:t>I </a:t>
                      </a:r>
                      <a:r>
                        <a:rPr lang="en-US" sz="1800" dirty="0" err="1">
                          <a:effectLst/>
                        </a:rPr>
                        <a:t>исплатном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реду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sr-Cyrl-RS" sz="1800" dirty="0">
                          <a:effectLst/>
                        </a:rPr>
                        <a:t>за који износ Фонд солидарности ступа на место радника</a:t>
                      </a:r>
                      <a:endParaRPr lang="sr-Latn-R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sr-Latn-R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ПЕТАР ПЕТРОВИЋ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107.120,00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99.128,00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99.128,00</a:t>
                      </a:r>
                      <a:endParaRPr lang="sr-Latn-R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4572" y="2160589"/>
            <a:ext cx="179431" cy="3880773"/>
          </a:xfrm>
        </p:spPr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763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589005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606378"/>
            <a:ext cx="8596668" cy="443498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rgbClr val="0070C0"/>
                </a:solidFill>
              </a:rPr>
              <a:t>Фонд </a:t>
            </a:r>
            <a:r>
              <a:rPr lang="sr-Cyrl-RS" dirty="0">
                <a:solidFill>
                  <a:srgbClr val="0070C0"/>
                </a:solidFill>
              </a:rPr>
              <a:t>солидарности је стечајном повериоцу – бившем </a:t>
            </a:r>
            <a:r>
              <a:rPr lang="sr-Cyrl-RS" dirty="0" smtClean="0">
                <a:solidFill>
                  <a:srgbClr val="0070C0"/>
                </a:solidFill>
              </a:rPr>
              <a:t>запосленом исплатио </a:t>
            </a:r>
            <a:r>
              <a:rPr lang="sr-Cyrl-RS" dirty="0">
                <a:solidFill>
                  <a:srgbClr val="0070C0"/>
                </a:solidFill>
              </a:rPr>
              <a:t>више него што би овај поверилац  могао да оствари у стечајном поступку у оквиру </a:t>
            </a:r>
            <a:r>
              <a:rPr lang="sr-Latn-RS" dirty="0">
                <a:solidFill>
                  <a:srgbClr val="0070C0"/>
                </a:solidFill>
              </a:rPr>
              <a:t>I</a:t>
            </a:r>
            <a:r>
              <a:rPr lang="sr-Cyrl-RS" dirty="0" smtClean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исплатног реда, а за период од 16.12.2014. године до 08.05.2015. </a:t>
            </a:r>
            <a:r>
              <a:rPr lang="sr-Cyrl-RS" dirty="0" smtClean="0">
                <a:solidFill>
                  <a:srgbClr val="0070C0"/>
                </a:solidFill>
              </a:rPr>
              <a:t>године</a:t>
            </a:r>
            <a:endParaRPr lang="sr-Latn-R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rgbClr val="0070C0"/>
                </a:solidFill>
              </a:rPr>
              <a:t>Разлика је настала због износа минималне зараде </a:t>
            </a:r>
            <a:r>
              <a:rPr lang="sr-Cyrl-RS" dirty="0" smtClean="0">
                <a:solidFill>
                  <a:srgbClr val="0070C0"/>
                </a:solidFill>
              </a:rPr>
              <a:t>која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се </a:t>
            </a:r>
            <a:r>
              <a:rPr lang="sr-Cyrl-RS" dirty="0">
                <a:solidFill>
                  <a:srgbClr val="0070C0"/>
                </a:solidFill>
              </a:rPr>
              <a:t>у признатим потраживањима обрачуната </a:t>
            </a:r>
            <a:r>
              <a:rPr lang="sr-Cyrl-RS" dirty="0" smtClean="0">
                <a:solidFill>
                  <a:srgbClr val="0070C0"/>
                </a:solidFill>
              </a:rPr>
              <a:t>по </a:t>
            </a:r>
            <a:r>
              <a:rPr lang="sr-Cyrl-RS" dirty="0">
                <a:solidFill>
                  <a:srgbClr val="0070C0"/>
                </a:solidFill>
              </a:rPr>
              <a:t>радном </a:t>
            </a:r>
            <a:r>
              <a:rPr lang="sr-Cyrl-RS" dirty="0" smtClean="0">
                <a:solidFill>
                  <a:srgbClr val="0070C0"/>
                </a:solidFill>
              </a:rPr>
              <a:t>часу за минималну цену рада, </a:t>
            </a:r>
            <a:r>
              <a:rPr lang="sr-Cyrl-RS" dirty="0">
                <a:solidFill>
                  <a:srgbClr val="0070C0"/>
                </a:solidFill>
              </a:rPr>
              <a:t>а Фонд солидарности је исплатио минималне зараде која је обрачуната са вредношћу радног часа на дан </a:t>
            </a:r>
            <a:r>
              <a:rPr lang="sr-Cyrl-RS" dirty="0" smtClean="0">
                <a:solidFill>
                  <a:srgbClr val="0070C0"/>
                </a:solidFill>
              </a:rPr>
              <a:t>исплате</a:t>
            </a:r>
            <a:endParaRPr lang="sr-Latn-RS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rgbClr val="0070C0"/>
                </a:solidFill>
              </a:rPr>
              <a:t>Фонд </a:t>
            </a:r>
            <a:r>
              <a:rPr lang="sr-Cyrl-RS" dirty="0">
                <a:solidFill>
                  <a:srgbClr val="0070C0"/>
                </a:solidFill>
              </a:rPr>
              <a:t>солидарности може </a:t>
            </a:r>
            <a:r>
              <a:rPr lang="sr-Cyrl-RS" dirty="0" smtClean="0">
                <a:solidFill>
                  <a:srgbClr val="0070C0"/>
                </a:solidFill>
              </a:rPr>
              <a:t>ступити </a:t>
            </a:r>
            <a:r>
              <a:rPr lang="sr-Cyrl-RS" dirty="0">
                <a:solidFill>
                  <a:srgbClr val="0070C0"/>
                </a:solidFill>
              </a:rPr>
              <a:t>на место повериоца </a:t>
            </a:r>
            <a:r>
              <a:rPr lang="sr-Cyrl-RS" dirty="0" smtClean="0">
                <a:solidFill>
                  <a:srgbClr val="0070C0"/>
                </a:solidFill>
              </a:rPr>
              <a:t>за </a:t>
            </a:r>
            <a:r>
              <a:rPr lang="sr-Cyrl-RS" dirty="0">
                <a:solidFill>
                  <a:srgbClr val="0070C0"/>
                </a:solidFill>
              </a:rPr>
              <a:t>износ од 99.128,00 динара на име потраживања у I исплатном </a:t>
            </a:r>
            <a:r>
              <a:rPr lang="sr-Cyrl-RS" dirty="0" smtClean="0">
                <a:solidFill>
                  <a:srgbClr val="0070C0"/>
                </a:solidFill>
              </a:rPr>
              <a:t>реду, док </a:t>
            </a:r>
            <a:r>
              <a:rPr lang="sr-Cyrl-RS" dirty="0">
                <a:solidFill>
                  <a:srgbClr val="0070C0"/>
                </a:solidFill>
              </a:rPr>
              <a:t>за износ од 7.992,00 динара Фонд солидарности не може ступити  на место </a:t>
            </a:r>
            <a:r>
              <a:rPr lang="sr-Cyrl-RS" dirty="0" smtClean="0">
                <a:solidFill>
                  <a:srgbClr val="0070C0"/>
                </a:solidFill>
              </a:rPr>
              <a:t>повериоца</a:t>
            </a:r>
            <a:endParaRPr lang="sr-Latn-R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000897"/>
            <a:ext cx="8596668" cy="5040465"/>
          </a:xfrm>
        </p:spPr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>
                <a:solidFill>
                  <a:srgbClr val="0070C0"/>
                </a:solidFill>
              </a:rPr>
              <a:t>Високо учешће проблематичних кредита</a:t>
            </a:r>
          </a:p>
          <a:p>
            <a:r>
              <a:rPr lang="sr-Cyrl-RS" dirty="0">
                <a:solidFill>
                  <a:srgbClr val="0070C0"/>
                </a:solidFill>
              </a:rPr>
              <a:t>Стратегија за решавање проблематичних кредита</a:t>
            </a:r>
          </a:p>
          <a:p>
            <a:r>
              <a:rPr lang="sr-Cyrl-RS" dirty="0" smtClean="0">
                <a:solidFill>
                  <a:srgbClr val="0070C0"/>
                </a:solidFill>
              </a:rPr>
              <a:t>Два акциона плана – НБС и Влада Републике Србије</a:t>
            </a:r>
          </a:p>
          <a:p>
            <a:endParaRPr lang="sr-Cyrl-R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rgbClr val="0070C0"/>
              </a:solidFill>
            </a:endParaRPr>
          </a:p>
          <a:p>
            <a:r>
              <a:rPr lang="sr-Cyrl-RS" dirty="0" smtClean="0">
                <a:solidFill>
                  <a:srgbClr val="0070C0"/>
                </a:solidFill>
              </a:rPr>
              <a:t>кључне области:</a:t>
            </a:r>
          </a:p>
          <a:p>
            <a:pPr lvl="1">
              <a:buFont typeface="+mj-lt"/>
              <a:buAutoNum type="arabicPeriod"/>
            </a:pPr>
            <a:r>
              <a:rPr lang="sr-Cyrl-RS" dirty="0">
                <a:solidFill>
                  <a:srgbClr val="0070C0"/>
                </a:solidFill>
              </a:rPr>
              <a:t>Унапређење капацитета банака за решавање проблематичних кредита;</a:t>
            </a:r>
            <a:endParaRPr lang="sr-Latn-RS" dirty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sr-Cyrl-RS" dirty="0">
                <a:solidFill>
                  <a:srgbClr val="0070C0"/>
                </a:solidFill>
              </a:rPr>
              <a:t>Омогућавање услова за развој тржишта проблематичних кредита;</a:t>
            </a:r>
            <a:endParaRPr lang="sr-Latn-RS" dirty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sr-Cyrl-RS" dirty="0">
                <a:solidFill>
                  <a:srgbClr val="0070C0"/>
                </a:solidFill>
              </a:rPr>
              <a:t>Побољшање и подстицање вансудског реструктурирања дуга;</a:t>
            </a:r>
            <a:endParaRPr lang="sr-Latn-RS" dirty="0">
              <a:solidFill>
                <a:srgbClr val="0070C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sr-Cyrl-RS" dirty="0">
                <a:solidFill>
                  <a:srgbClr val="0070C0"/>
                </a:solidFill>
              </a:rPr>
              <a:t>Унапређење оквира за судско решавање дугова и хипотека.</a:t>
            </a:r>
            <a:endParaRPr lang="sr-Cyrl-RS" dirty="0" smtClean="0">
              <a:solidFill>
                <a:srgbClr val="0070C0"/>
              </a:solidFill>
            </a:endParaRP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27902"/>
            <a:ext cx="8596668" cy="1102497"/>
          </a:xfrm>
        </p:spPr>
        <p:txBody>
          <a:bodyPr>
            <a:normAutofit/>
          </a:bodyPr>
          <a:lstStyle/>
          <a:p>
            <a:pPr algn="ctr"/>
            <a:r>
              <a:rPr lang="sr-Cyrl-CS" sz="2800" b="1" dirty="0"/>
              <a:t>Пренос потраживања према стечајном дужнику након доношења решења о главној деоби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005433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rgbClr val="0070C0"/>
                </a:solidFill>
              </a:rPr>
              <a:t>правноснажно </a:t>
            </a:r>
            <a:r>
              <a:rPr lang="sr-Cyrl-CS" dirty="0">
                <a:solidFill>
                  <a:srgbClr val="0070C0"/>
                </a:solidFill>
              </a:rPr>
              <a:t>решење о главној деоби заправо представља извршну </a:t>
            </a:r>
            <a:r>
              <a:rPr lang="sr-Cyrl-CS" dirty="0" smtClean="0">
                <a:solidFill>
                  <a:srgbClr val="0070C0"/>
                </a:solidFill>
              </a:rPr>
              <a:t>исправу</a:t>
            </a:r>
          </a:p>
          <a:p>
            <a:r>
              <a:rPr lang="sr-Cyrl-CS" dirty="0" smtClean="0">
                <a:solidFill>
                  <a:srgbClr val="0070C0"/>
                </a:solidFill>
              </a:rPr>
              <a:t>то </a:t>
            </a:r>
            <a:r>
              <a:rPr lang="sr-Cyrl-CS" dirty="0">
                <a:solidFill>
                  <a:srgbClr val="0070C0"/>
                </a:solidFill>
              </a:rPr>
              <a:t>према становишту судске праксе цесија која је извршена после правноснажности наведеног решења, не може да доведе до промене самог решења на захтев новог </a:t>
            </a:r>
            <a:r>
              <a:rPr lang="sr-Cyrl-CS" dirty="0" smtClean="0">
                <a:solidFill>
                  <a:srgbClr val="0070C0"/>
                </a:solidFill>
              </a:rPr>
              <a:t>повериоца</a:t>
            </a:r>
          </a:p>
          <a:p>
            <a:r>
              <a:rPr lang="sr-Cyrl-CS" dirty="0" smtClean="0">
                <a:solidFill>
                  <a:srgbClr val="0070C0"/>
                </a:solidFill>
              </a:rPr>
              <a:t>Закон о извршењу и обезбеђењу - извршење </a:t>
            </a:r>
            <a:r>
              <a:rPr lang="sr-Cyrl-CS" dirty="0">
                <a:solidFill>
                  <a:srgbClr val="0070C0"/>
                </a:solidFill>
              </a:rPr>
              <a:t>у случају промене повериоца после доношења извршне </a:t>
            </a:r>
            <a:r>
              <a:rPr lang="sr-Cyrl-CS" dirty="0" smtClean="0">
                <a:solidFill>
                  <a:srgbClr val="0070C0"/>
                </a:solidFill>
              </a:rPr>
              <a:t>исправе</a:t>
            </a:r>
            <a:endParaRPr lang="sr-Latn-R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07263"/>
            <a:ext cx="4184650" cy="2788086"/>
          </a:xfrm>
        </p:spPr>
      </p:pic>
    </p:spTree>
    <p:extLst>
      <p:ext uri="{BB962C8B-B14F-4D97-AF65-F5344CB8AC3E}">
        <p14:creationId xmlns:p14="http://schemas.microsoft.com/office/powerpoint/2010/main" val="699840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4000" dirty="0" smtClean="0"/>
          </a:p>
          <a:p>
            <a:pPr marL="0" indent="0" algn="ctr">
              <a:buNone/>
            </a:pPr>
            <a:r>
              <a:rPr lang="sr-Cyrl-RS" sz="4000" dirty="0" smtClean="0">
                <a:solidFill>
                  <a:srgbClr val="0070C0"/>
                </a:solidFill>
              </a:rPr>
              <a:t>ХВАЛА НА ПАЖЊИ!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766119"/>
            <a:ext cx="8596668" cy="5275243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sz="2800" dirty="0" smtClean="0">
                <a:solidFill>
                  <a:srgbClr val="0070C0"/>
                </a:solidFill>
              </a:rPr>
              <a:t>Пренос </a:t>
            </a:r>
            <a:r>
              <a:rPr lang="sr-Cyrl-RS" sz="2800" dirty="0">
                <a:solidFill>
                  <a:srgbClr val="0070C0"/>
                </a:solidFill>
              </a:rPr>
              <a:t>(продаја) потраживања </a:t>
            </a:r>
            <a:r>
              <a:rPr lang="sr-Cyrl-RS" dirty="0">
                <a:solidFill>
                  <a:srgbClr val="0070C0"/>
                </a:solidFill>
              </a:rPr>
              <a:t>је једна од мера која би утицала на смањење броја проблематичних кредита. Приметан је пораст броја и обима трансакција на тржишту проблематичних кредита.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25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445741"/>
            <a:ext cx="8596668" cy="4595622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0070C0"/>
                </a:solidFill>
              </a:rPr>
              <a:t>Закон о облигационим односима </a:t>
            </a:r>
            <a:r>
              <a:rPr lang="sr-Latn-RS" dirty="0">
                <a:solidFill>
                  <a:srgbClr val="0070C0"/>
                </a:solidFill>
              </a:rPr>
              <a:t>("</a:t>
            </a:r>
            <a:r>
              <a:rPr lang="sr-Cyrl-RS" dirty="0">
                <a:solidFill>
                  <a:srgbClr val="0070C0"/>
                </a:solidFill>
              </a:rPr>
              <a:t>Сл.лист СФРЈ</a:t>
            </a:r>
            <a:r>
              <a:rPr lang="sr-Latn-RS" dirty="0">
                <a:solidFill>
                  <a:srgbClr val="0070C0"/>
                </a:solidFill>
              </a:rPr>
              <a:t>", </a:t>
            </a:r>
            <a:r>
              <a:rPr lang="sr-Cyrl-RS" dirty="0">
                <a:solidFill>
                  <a:srgbClr val="0070C0"/>
                </a:solidFill>
              </a:rPr>
              <a:t>бр</a:t>
            </a:r>
            <a:r>
              <a:rPr lang="sr-Latn-RS" dirty="0">
                <a:solidFill>
                  <a:srgbClr val="0070C0"/>
                </a:solidFill>
              </a:rPr>
              <a:t>. 29/78, 39/85, 45/89 - </a:t>
            </a:r>
            <a:r>
              <a:rPr lang="sr-Cyrl-RS" dirty="0">
                <a:solidFill>
                  <a:srgbClr val="0070C0"/>
                </a:solidFill>
              </a:rPr>
              <a:t>одлука УСЈ и</a:t>
            </a:r>
            <a:r>
              <a:rPr lang="sr-Latn-RS" dirty="0">
                <a:solidFill>
                  <a:srgbClr val="0070C0"/>
                </a:solidFill>
              </a:rPr>
              <a:t> 57/89, "</a:t>
            </a:r>
            <a:r>
              <a:rPr lang="sr-Cyrl-RS" dirty="0">
                <a:solidFill>
                  <a:srgbClr val="0070C0"/>
                </a:solidFill>
              </a:rPr>
              <a:t>Сл</a:t>
            </a:r>
            <a:r>
              <a:rPr lang="sr-Latn-RS" dirty="0">
                <a:solidFill>
                  <a:srgbClr val="0070C0"/>
                </a:solidFill>
              </a:rPr>
              <a:t>. </a:t>
            </a:r>
            <a:r>
              <a:rPr lang="sr-Cyrl-RS" dirty="0">
                <a:solidFill>
                  <a:srgbClr val="0070C0"/>
                </a:solidFill>
              </a:rPr>
              <a:t>лист СРЈ</a:t>
            </a:r>
            <a:r>
              <a:rPr lang="sr-Latn-RS" dirty="0">
                <a:solidFill>
                  <a:srgbClr val="0070C0"/>
                </a:solidFill>
              </a:rPr>
              <a:t>", </a:t>
            </a:r>
            <a:r>
              <a:rPr lang="sr-Cyrl-RS" dirty="0">
                <a:solidFill>
                  <a:srgbClr val="0070C0"/>
                </a:solidFill>
              </a:rPr>
              <a:t>бр</a:t>
            </a:r>
            <a:r>
              <a:rPr lang="sr-Latn-RS" dirty="0">
                <a:solidFill>
                  <a:srgbClr val="0070C0"/>
                </a:solidFill>
              </a:rPr>
              <a:t>. 31/93 </a:t>
            </a:r>
            <a:r>
              <a:rPr lang="sr-Cyrl-RS" dirty="0">
                <a:solidFill>
                  <a:srgbClr val="0070C0"/>
                </a:solidFill>
              </a:rPr>
              <a:t>и</a:t>
            </a:r>
            <a:r>
              <a:rPr lang="sr-Latn-RS" dirty="0">
                <a:solidFill>
                  <a:srgbClr val="0070C0"/>
                </a:solidFill>
              </a:rPr>
              <a:t> "</a:t>
            </a:r>
            <a:r>
              <a:rPr lang="sr-Cyrl-RS" dirty="0">
                <a:solidFill>
                  <a:srgbClr val="0070C0"/>
                </a:solidFill>
              </a:rPr>
              <a:t>Сл</a:t>
            </a:r>
            <a:r>
              <a:rPr lang="sr-Latn-RS" dirty="0">
                <a:solidFill>
                  <a:srgbClr val="0070C0"/>
                </a:solidFill>
              </a:rPr>
              <a:t>. </a:t>
            </a:r>
            <a:r>
              <a:rPr lang="sr-Cyrl-RS" dirty="0">
                <a:solidFill>
                  <a:srgbClr val="0070C0"/>
                </a:solidFill>
              </a:rPr>
              <a:t>лист СЦГ</a:t>
            </a:r>
            <a:r>
              <a:rPr lang="sr-Latn-RS" dirty="0">
                <a:solidFill>
                  <a:srgbClr val="0070C0"/>
                </a:solidFill>
              </a:rPr>
              <a:t>", </a:t>
            </a:r>
            <a:r>
              <a:rPr lang="sr-Cyrl-RS" dirty="0">
                <a:solidFill>
                  <a:srgbClr val="0070C0"/>
                </a:solidFill>
              </a:rPr>
              <a:t>бр</a:t>
            </a:r>
            <a:r>
              <a:rPr lang="sr-Latn-RS" dirty="0">
                <a:solidFill>
                  <a:srgbClr val="0070C0"/>
                </a:solidFill>
              </a:rPr>
              <a:t>. 1/2003 – </a:t>
            </a:r>
            <a:r>
              <a:rPr lang="sr-Cyrl-RS" dirty="0">
                <a:solidFill>
                  <a:srgbClr val="0070C0"/>
                </a:solidFill>
              </a:rPr>
              <a:t>Уставна повеља</a:t>
            </a:r>
            <a:r>
              <a:rPr lang="sr-Latn-RS" dirty="0" smtClean="0">
                <a:solidFill>
                  <a:srgbClr val="0070C0"/>
                </a:solidFill>
              </a:rPr>
              <a:t>)</a:t>
            </a:r>
            <a:r>
              <a:rPr lang="sr-Cyrl-RS" dirty="0" smtClean="0">
                <a:solidFill>
                  <a:srgbClr val="0070C0"/>
                </a:solidFill>
              </a:rPr>
              <a:t>:</a:t>
            </a:r>
          </a:p>
          <a:p>
            <a:endParaRPr lang="sr-Cyrl-RS" dirty="0" smtClean="0">
              <a:solidFill>
                <a:srgbClr val="0070C0"/>
              </a:solidFill>
            </a:endParaRPr>
          </a:p>
          <a:p>
            <a:r>
              <a:rPr lang="sr-Cyrl-RS" dirty="0" smtClean="0">
                <a:solidFill>
                  <a:srgbClr val="0070C0"/>
                </a:solidFill>
              </a:rPr>
              <a:t>Члан 436</a:t>
            </a:r>
            <a:r>
              <a:rPr lang="sr-Cyrl-CS" dirty="0">
                <a:solidFill>
                  <a:srgbClr val="0070C0"/>
                </a:solidFill>
              </a:rPr>
              <a:t>,</a:t>
            </a:r>
            <a:r>
              <a:rPr lang="sr-Cyrl-CS" dirty="0" smtClean="0">
                <a:solidFill>
                  <a:srgbClr val="0070C0"/>
                </a:solidFill>
              </a:rPr>
              <a:t> 437, 438, 440</a:t>
            </a:r>
          </a:p>
          <a:p>
            <a:endParaRPr lang="sr-Cyrl-CS" dirty="0">
              <a:solidFill>
                <a:srgbClr val="0070C0"/>
              </a:solidFill>
            </a:endParaRPr>
          </a:p>
          <a:p>
            <a:r>
              <a:rPr lang="sr-Cyrl-CS" dirty="0" smtClean="0">
                <a:solidFill>
                  <a:srgbClr val="0070C0"/>
                </a:solidFill>
              </a:rPr>
              <a:t>уступилац </a:t>
            </a:r>
            <a:r>
              <a:rPr lang="sr-Cyrl-CS" dirty="0">
                <a:solidFill>
                  <a:srgbClr val="0070C0"/>
                </a:solidFill>
              </a:rPr>
              <a:t>може да уступи своја потраживања, да о томе мора да обавести дужника а пријемник има иста права која је имао уступилац према дужнику до момента уступања и да даном закључења уговора о цесији престају сва уступиочева права према дужнику и у целини прелазе на пријемника </a:t>
            </a:r>
            <a:r>
              <a:rPr lang="sr-Cyrl-CS" dirty="0" smtClean="0">
                <a:solidFill>
                  <a:srgbClr val="0070C0"/>
                </a:solidFill>
              </a:rPr>
              <a:t>потраживања</a:t>
            </a:r>
            <a:endParaRPr lang="sr-Latn-RS" dirty="0">
              <a:solidFill>
                <a:srgbClr val="0070C0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78994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527904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44" y="1849437"/>
            <a:ext cx="3810000" cy="2857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125362"/>
            <a:ext cx="3854528" cy="2434281"/>
          </a:xfrm>
        </p:spPr>
        <p:txBody>
          <a:bodyPr>
            <a:normAutofit/>
          </a:bodyPr>
          <a:lstStyle/>
          <a:p>
            <a:pPr algn="ctr"/>
            <a:r>
              <a:rPr lang="sr-Cyrl-C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Над дужником се, уколико се стекну законски услови, може отворити стечајни поступак</a:t>
            </a:r>
            <a:endParaRPr lang="sr-Latn-R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06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64043"/>
          </a:xfrm>
        </p:spPr>
        <p:txBody>
          <a:bodyPr>
            <a:normAutofit/>
          </a:bodyPr>
          <a:lstStyle/>
          <a:p>
            <a:r>
              <a:rPr lang="sr-Cyrl-CS" sz="2000" dirty="0"/>
              <a:t>Одређени повериоци се управо због дужине стечајног поступка и велике неизвесности степена намирења и времена у коме ће до истог доћи одлуче да своја потраживања отуђе не чекајући њихову наплату, односно реализацију у </a:t>
            </a:r>
            <a:r>
              <a:rPr lang="sr-Cyrl-CS" sz="2000" dirty="0" smtClean="0"/>
              <a:t>стечају</a:t>
            </a:r>
            <a:endParaRPr lang="sr-Latn-R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052439"/>
              </p:ext>
            </p:extLst>
          </p:nvPr>
        </p:nvGraphicFramePr>
        <p:xfrm>
          <a:off x="677862" y="2160588"/>
          <a:ext cx="8552635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8010" y="2160589"/>
            <a:ext cx="475993" cy="3880773"/>
          </a:xfrm>
        </p:spPr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47410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Cyrl-CS" dirty="0"/>
              <a:t>Пренос потраживања према стечајном дужнику:</a:t>
            </a:r>
            <a:br>
              <a:rPr lang="sr-Cyrl-CS" dirty="0"/>
            </a:br>
            <a:endParaRPr lang="sr-Latn-R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2482717"/>
              </p:ext>
            </p:extLst>
          </p:nvPr>
        </p:nvGraphicFramePr>
        <p:xfrm>
          <a:off x="677862" y="2160588"/>
          <a:ext cx="8626775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718" y="2160589"/>
            <a:ext cx="278285" cy="3880773"/>
          </a:xfrm>
        </p:spPr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14796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800" b="1" dirty="0"/>
              <a:t>Пренос потраживања према стечајном дужнику пре подношења пријаве потраживања</a:t>
            </a:r>
            <a:endParaRPr lang="sr-Latn-R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9130364"/>
              </p:ext>
            </p:extLst>
          </p:nvPr>
        </p:nvGraphicFramePr>
        <p:xfrm>
          <a:off x="677862" y="2160588"/>
          <a:ext cx="8564991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8648" y="2160589"/>
            <a:ext cx="315355" cy="3880773"/>
          </a:xfrm>
        </p:spPr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52923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05697"/>
          </a:xfrm>
        </p:spPr>
        <p:txBody>
          <a:bodyPr>
            <a:normAutofit/>
          </a:bodyPr>
          <a:lstStyle/>
          <a:p>
            <a:pPr algn="ctr"/>
            <a:r>
              <a:rPr lang="sr-Cyrl-CS" sz="2800" b="1" dirty="0"/>
              <a:t>Пренос потраживања према стечајном дужнику након подношења пријаве потраживања</a:t>
            </a:r>
            <a:endParaRPr lang="sr-Latn-R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001795"/>
            <a:ext cx="8596668" cy="403956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CS" sz="2400" b="1" dirty="0">
                <a:solidFill>
                  <a:srgbClr val="0070C0"/>
                </a:solidFill>
              </a:rPr>
              <a:t>уступилац</a:t>
            </a:r>
            <a:r>
              <a:rPr lang="sr-Cyrl-CS" dirty="0">
                <a:solidFill>
                  <a:srgbClr val="0070C0"/>
                </a:solidFill>
              </a:rPr>
              <a:t> би требало да повуче или услови своју пријаву </a:t>
            </a:r>
            <a:r>
              <a:rPr lang="sr-Cyrl-CS" dirty="0" smtClean="0">
                <a:solidFill>
                  <a:srgbClr val="0070C0"/>
                </a:solidFill>
              </a:rPr>
              <a:t>потраживања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CS" sz="2400" b="1" dirty="0" smtClean="0">
                <a:solidFill>
                  <a:srgbClr val="0070C0"/>
                </a:solidFill>
              </a:rPr>
              <a:t>нови </a:t>
            </a:r>
            <a:r>
              <a:rPr lang="sr-Cyrl-CS" sz="2400" b="1" dirty="0">
                <a:solidFill>
                  <a:srgbClr val="0070C0"/>
                </a:solidFill>
              </a:rPr>
              <a:t>поверилац </a:t>
            </a:r>
            <a:r>
              <a:rPr lang="sr-Cyrl-CS" dirty="0">
                <a:solidFill>
                  <a:srgbClr val="0070C0"/>
                </a:solidFill>
              </a:rPr>
              <a:t>би морао пријавити потраживање </a:t>
            </a:r>
            <a:endParaRPr lang="sr-Cyrl-CS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CS" dirty="0" smtClean="0">
                <a:solidFill>
                  <a:srgbClr val="0070C0"/>
                </a:solidFill>
              </a:rPr>
              <a:t>промена </a:t>
            </a:r>
            <a:r>
              <a:rPr lang="sr-Cyrl-CS" dirty="0">
                <a:solidFill>
                  <a:srgbClr val="0070C0"/>
                </a:solidFill>
              </a:rPr>
              <a:t>повериоца не продужава у тој ситуацији, рок за подношење пријава, </a:t>
            </a:r>
            <a:r>
              <a:rPr lang="sr-Cyrl-CS" dirty="0" smtClean="0">
                <a:solidFill>
                  <a:srgbClr val="0070C0"/>
                </a:solidFill>
              </a:rPr>
              <a:t>односно </a:t>
            </a:r>
            <a:r>
              <a:rPr lang="sr-Cyrl-CS" dirty="0">
                <a:solidFill>
                  <a:srgbClr val="0070C0"/>
                </a:solidFill>
              </a:rPr>
              <a:t>за пријемника не тече нови </a:t>
            </a:r>
            <a:r>
              <a:rPr lang="sr-Cyrl-CS" sz="2400" b="1" dirty="0">
                <a:solidFill>
                  <a:srgbClr val="0070C0"/>
                </a:solidFill>
              </a:rPr>
              <a:t>рок од 120 дана</a:t>
            </a:r>
            <a:r>
              <a:rPr lang="sr-Cyrl-CS" sz="2400" dirty="0">
                <a:solidFill>
                  <a:srgbClr val="0070C0"/>
                </a:solidFill>
              </a:rPr>
              <a:t> </a:t>
            </a:r>
            <a:r>
              <a:rPr lang="sr-Cyrl-CS" dirty="0">
                <a:solidFill>
                  <a:srgbClr val="0070C0"/>
                </a:solidFill>
              </a:rPr>
              <a:t>од пријема </a:t>
            </a:r>
            <a:r>
              <a:rPr lang="sr-Cyrl-CS" dirty="0" smtClean="0">
                <a:solidFill>
                  <a:srgbClr val="0070C0"/>
                </a:solidFill>
              </a:rPr>
              <a:t>потраживања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CS" sz="2400" b="1" dirty="0" smtClean="0">
                <a:solidFill>
                  <a:srgbClr val="0070C0"/>
                </a:solidFill>
              </a:rPr>
              <a:t>стечајни </a:t>
            </a:r>
            <a:r>
              <a:rPr lang="sr-Cyrl-CS" sz="2400" b="1" dirty="0">
                <a:solidFill>
                  <a:srgbClr val="0070C0"/>
                </a:solidFill>
              </a:rPr>
              <a:t>управник </a:t>
            </a:r>
            <a:r>
              <a:rPr lang="sr-Cyrl-CS" dirty="0">
                <a:solidFill>
                  <a:srgbClr val="0070C0"/>
                </a:solidFill>
              </a:rPr>
              <a:t>би требало да потраживање призна новом повериоцу (наравно уколико је исто основано и достављени су релевантни докази о уступању потраживања), а оспорити првобитном повериоцу (уколико он није и сам већ повукао пријаву потраживања после извршеног уступања</a:t>
            </a:r>
            <a:r>
              <a:rPr lang="sr-Cyrl-CS" dirty="0" smtClean="0">
                <a:solidFill>
                  <a:srgbClr val="0070C0"/>
                </a:solidFill>
              </a:rPr>
              <a:t>)</a:t>
            </a:r>
            <a:endParaRPr lang="sr-Latn-R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1246</Words>
  <Application>Microsoft Office PowerPoint</Application>
  <PresentationFormat>Custom</PresentationFormat>
  <Paragraphs>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ПРЕНОС ПОТРАЖИВАЊА ПРЕМА  СТЕЧАЈНОМ ДУЖНИКУ</vt:lpstr>
      <vt:lpstr>PowerPoint Presentation</vt:lpstr>
      <vt:lpstr>PowerPoint Presentation</vt:lpstr>
      <vt:lpstr>PowerPoint Presentation</vt:lpstr>
      <vt:lpstr>PowerPoint Presentation</vt:lpstr>
      <vt:lpstr>Одређени повериоци се управо због дужине стечајног поступка и велике неизвесности степена намирења и времена у коме ће до истог доћи одлуче да своја потраживања отуђе не чекајући њихову наплату, односно реализацију у стечају</vt:lpstr>
      <vt:lpstr>Пренос потраживања према стечајном дужнику: </vt:lpstr>
      <vt:lpstr>Пренос потраживања према стечајном дужнику пре подношења пријаве потраживања</vt:lpstr>
      <vt:lpstr>Пренос потраживања према стечајном дужнику након подношења пријаве потраживања</vt:lpstr>
      <vt:lpstr>Пренос потраживања према  стечајном дужнику након доношења закључка  о коначној листи  потраживања</vt:lpstr>
      <vt:lpstr>потраживање првобитног повериоца је оспорено (пренос потраживања пре подношења тужбе)</vt:lpstr>
      <vt:lpstr>потраживање првобитног повериоца је оспорено (пренос потраживања након подношења тужбе или захтева за наставак првобитног поступка)</vt:lpstr>
      <vt:lpstr>Потраживања из радног односа</vt:lpstr>
      <vt:lpstr>Закон о раду ("Сл. Гласник РС",бр.24/2005, 61/2005, 54/2009, 32/2013, 75/2014 i 13/2017–одлука УС):  члан 124. - право на исплату неисплаћених потраживања код послодавца над којим је отворен стечајни поступак има запослени коме су потраживања утврђена у складу са законом којим се уређује стечајни поступак и који испуњава услове за остваривање права у складу са овим законом  члан 125. - запослени има право на исплату зараде за последњих девет месеци пре покретања стечајног поступка и право и на уплату доприноса за обавезно социјално осигурање  члан 126. - зарада се исплаћује у висини минималне зараде  члан 139. - захтев запосленог се подноси Фонду у року од 45 дана од дана достављања правноснажне одлуке којом је утврђено право на потраживање</vt:lpstr>
      <vt:lpstr>Предуслови за усвајање захтева поднетом Фонду као и за исплату је испуњење услова:</vt:lpstr>
      <vt:lpstr>PowerPoint Presentation</vt:lpstr>
      <vt:lpstr>PowerPoint Presentation</vt:lpstr>
      <vt:lpstr>   ТАБЕЛА ИСПЛАЋЕНИХ НЕТО ЗАРАДА ОД ФОНДА СОЛИДАРНОСТИ </vt:lpstr>
      <vt:lpstr>PowerPoint Presentation</vt:lpstr>
      <vt:lpstr>Пренос потраживања према стечајном дужнику након доношења решења о главној деоби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BrankoLj</cp:lastModifiedBy>
  <cp:revision>114</cp:revision>
  <dcterms:created xsi:type="dcterms:W3CDTF">2015-04-14T07:41:11Z</dcterms:created>
  <dcterms:modified xsi:type="dcterms:W3CDTF">2017-04-25T19:47:25Z</dcterms:modified>
</cp:coreProperties>
</file>